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79252" y="6393179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782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779252" y="6393179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782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709" y="147650"/>
            <a:ext cx="11606580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79252" y="6393179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782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1294" y="6060744"/>
            <a:ext cx="924941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499" y="1412875"/>
            <a:ext cx="11973001" cy="395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25809" y="6453403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jpg"/><Relationship Id="rId13" Type="http://schemas.openxmlformats.org/officeDocument/2006/relationships/image" Target="../media/image3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47.png"/><Relationship Id="rId6" Type="http://schemas.openxmlformats.org/officeDocument/2006/relationships/image" Target="../media/image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jpg"/><Relationship Id="rId9" Type="http://schemas.openxmlformats.org/officeDocument/2006/relationships/image" Target="../media/image5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5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6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1.jp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66.jpg"/><Relationship Id="rId9" Type="http://schemas.openxmlformats.org/officeDocument/2006/relationships/image" Target="../media/image6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66784" y="4624577"/>
            <a:ext cx="3148965" cy="136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3200" b="1">
                <a:solidFill>
                  <a:srgbClr val="EC7C30"/>
                </a:solidFill>
                <a:latin typeface="Arial"/>
                <a:cs typeface="Arial"/>
              </a:rPr>
              <a:t>Yousef </a:t>
            </a:r>
            <a:r>
              <a:rPr dirty="0" sz="3200" spc="-5" b="1">
                <a:solidFill>
                  <a:srgbClr val="EC7C30"/>
                </a:solidFill>
                <a:latin typeface="Arial"/>
                <a:cs typeface="Arial"/>
              </a:rPr>
              <a:t>Torman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Managing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Director 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ASREN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7472" y="2313432"/>
            <a:ext cx="7431405" cy="3918585"/>
            <a:chOff x="347472" y="2313432"/>
            <a:chExt cx="7431405" cy="3918585"/>
          </a:xfrm>
        </p:grpSpPr>
        <p:sp>
          <p:nvSpPr>
            <p:cNvPr id="5" name="object 5"/>
            <p:cNvSpPr/>
            <p:nvPr/>
          </p:nvSpPr>
          <p:spPr>
            <a:xfrm>
              <a:off x="405384" y="2371344"/>
              <a:ext cx="7315200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6428" y="2342388"/>
              <a:ext cx="7373620" cy="1844039"/>
            </a:xfrm>
            <a:custGeom>
              <a:avLst/>
              <a:gdLst/>
              <a:ahLst/>
              <a:cxnLst/>
              <a:rect l="l" t="t" r="r" b="b"/>
              <a:pathLst>
                <a:path w="7373620" h="1844039">
                  <a:moveTo>
                    <a:pt x="0" y="1844039"/>
                  </a:moveTo>
                  <a:lnTo>
                    <a:pt x="7373111" y="1844039"/>
                  </a:lnTo>
                  <a:lnTo>
                    <a:pt x="7373111" y="0"/>
                  </a:lnTo>
                  <a:lnTo>
                    <a:pt x="0" y="0"/>
                  </a:lnTo>
                  <a:lnTo>
                    <a:pt x="0" y="1844039"/>
                  </a:lnTo>
                  <a:close/>
                </a:path>
              </a:pathLst>
            </a:custGeom>
            <a:ln w="579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5384" y="4602480"/>
              <a:ext cx="7315200" cy="1571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6428" y="4573524"/>
              <a:ext cx="7373620" cy="1629410"/>
            </a:xfrm>
            <a:custGeom>
              <a:avLst/>
              <a:gdLst/>
              <a:ahLst/>
              <a:cxnLst/>
              <a:rect l="l" t="t" r="r" b="b"/>
              <a:pathLst>
                <a:path w="7373620" h="1629410">
                  <a:moveTo>
                    <a:pt x="0" y="1629156"/>
                  </a:moveTo>
                  <a:lnTo>
                    <a:pt x="7373111" y="1629156"/>
                  </a:lnTo>
                  <a:lnTo>
                    <a:pt x="7373111" y="0"/>
                  </a:lnTo>
                  <a:lnTo>
                    <a:pt x="0" y="0"/>
                  </a:lnTo>
                  <a:lnTo>
                    <a:pt x="0" y="162915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6857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92907" y="3075432"/>
              <a:ext cx="761999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83608" y="3191255"/>
              <a:ext cx="762000" cy="227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537192" y="3753611"/>
              <a:ext cx="762000" cy="2255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090916" y="2787395"/>
              <a:ext cx="763524" cy="227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02111" y="4062984"/>
              <a:ext cx="762000" cy="227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870692" y="4730496"/>
              <a:ext cx="763524" cy="227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934700" y="4949952"/>
              <a:ext cx="838200" cy="289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90916" y="2497835"/>
              <a:ext cx="839724" cy="289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56532" y="3532632"/>
              <a:ext cx="839724" cy="289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42032" y="3464052"/>
              <a:ext cx="839723" cy="289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15500" y="4250435"/>
              <a:ext cx="839724" cy="289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657333" y="6453403"/>
            <a:ext cx="952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0" y="0"/>
              <a:ext cx="9144000" cy="67985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24000" y="5201411"/>
              <a:ext cx="9144000" cy="16565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62100" y="3200400"/>
              <a:ext cx="9067800" cy="2055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306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738610" cy="6858000"/>
            <a:chOff x="0" y="0"/>
            <a:chExt cx="117386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83841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30155" y="828466"/>
              <a:ext cx="1919295" cy="1323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93580" y="3832859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0" y="1069847"/>
                  </a:moveTo>
                  <a:lnTo>
                    <a:pt x="1042" y="1022197"/>
                  </a:lnTo>
                  <a:lnTo>
                    <a:pt x="4141" y="975079"/>
                  </a:lnTo>
                  <a:lnTo>
                    <a:pt x="9252" y="928538"/>
                  </a:lnTo>
                  <a:lnTo>
                    <a:pt x="16332" y="882618"/>
                  </a:lnTo>
                  <a:lnTo>
                    <a:pt x="25337" y="837361"/>
                  </a:lnTo>
                  <a:lnTo>
                    <a:pt x="36225" y="792812"/>
                  </a:lnTo>
                  <a:lnTo>
                    <a:pt x="48951" y="749014"/>
                  </a:lnTo>
                  <a:lnTo>
                    <a:pt x="63472" y="706010"/>
                  </a:lnTo>
                  <a:lnTo>
                    <a:pt x="79745" y="663844"/>
                  </a:lnTo>
                  <a:lnTo>
                    <a:pt x="97725" y="622559"/>
                  </a:lnTo>
                  <a:lnTo>
                    <a:pt x="117370" y="582199"/>
                  </a:lnTo>
                  <a:lnTo>
                    <a:pt x="138636" y="542808"/>
                  </a:lnTo>
                  <a:lnTo>
                    <a:pt x="161480" y="504428"/>
                  </a:lnTo>
                  <a:lnTo>
                    <a:pt x="185857" y="467104"/>
                  </a:lnTo>
                  <a:lnTo>
                    <a:pt x="211725" y="430879"/>
                  </a:lnTo>
                  <a:lnTo>
                    <a:pt x="239040" y="395796"/>
                  </a:lnTo>
                  <a:lnTo>
                    <a:pt x="267758" y="361899"/>
                  </a:lnTo>
                  <a:lnTo>
                    <a:pt x="297837" y="329231"/>
                  </a:lnTo>
                  <a:lnTo>
                    <a:pt x="329231" y="297837"/>
                  </a:lnTo>
                  <a:lnTo>
                    <a:pt x="361899" y="267758"/>
                  </a:lnTo>
                  <a:lnTo>
                    <a:pt x="395796" y="239040"/>
                  </a:lnTo>
                  <a:lnTo>
                    <a:pt x="430879" y="211725"/>
                  </a:lnTo>
                  <a:lnTo>
                    <a:pt x="467104" y="185857"/>
                  </a:lnTo>
                  <a:lnTo>
                    <a:pt x="504428" y="161480"/>
                  </a:lnTo>
                  <a:lnTo>
                    <a:pt x="542808" y="138636"/>
                  </a:lnTo>
                  <a:lnTo>
                    <a:pt x="582199" y="117370"/>
                  </a:lnTo>
                  <a:lnTo>
                    <a:pt x="622559" y="97725"/>
                  </a:lnTo>
                  <a:lnTo>
                    <a:pt x="663844" y="79745"/>
                  </a:lnTo>
                  <a:lnTo>
                    <a:pt x="706010" y="63472"/>
                  </a:lnTo>
                  <a:lnTo>
                    <a:pt x="749014" y="48951"/>
                  </a:lnTo>
                  <a:lnTo>
                    <a:pt x="792812" y="36225"/>
                  </a:lnTo>
                  <a:lnTo>
                    <a:pt x="837361" y="25337"/>
                  </a:lnTo>
                  <a:lnTo>
                    <a:pt x="882618" y="16332"/>
                  </a:lnTo>
                  <a:lnTo>
                    <a:pt x="928538" y="9252"/>
                  </a:lnTo>
                  <a:lnTo>
                    <a:pt x="975079" y="4141"/>
                  </a:lnTo>
                  <a:lnTo>
                    <a:pt x="1022197" y="1042"/>
                  </a:lnTo>
                  <a:lnTo>
                    <a:pt x="1069848" y="0"/>
                  </a:lnTo>
                  <a:lnTo>
                    <a:pt x="1117498" y="1042"/>
                  </a:lnTo>
                  <a:lnTo>
                    <a:pt x="1164616" y="4141"/>
                  </a:lnTo>
                  <a:lnTo>
                    <a:pt x="1211157" y="9252"/>
                  </a:lnTo>
                  <a:lnTo>
                    <a:pt x="1257077" y="16332"/>
                  </a:lnTo>
                  <a:lnTo>
                    <a:pt x="1302334" y="25337"/>
                  </a:lnTo>
                  <a:lnTo>
                    <a:pt x="1346883" y="36225"/>
                  </a:lnTo>
                  <a:lnTo>
                    <a:pt x="1390681" y="48951"/>
                  </a:lnTo>
                  <a:lnTo>
                    <a:pt x="1433685" y="63472"/>
                  </a:lnTo>
                  <a:lnTo>
                    <a:pt x="1475851" y="79745"/>
                  </a:lnTo>
                  <a:lnTo>
                    <a:pt x="1517136" y="97725"/>
                  </a:lnTo>
                  <a:lnTo>
                    <a:pt x="1557496" y="117370"/>
                  </a:lnTo>
                  <a:lnTo>
                    <a:pt x="1596887" y="138636"/>
                  </a:lnTo>
                  <a:lnTo>
                    <a:pt x="1635267" y="161480"/>
                  </a:lnTo>
                  <a:lnTo>
                    <a:pt x="1672591" y="185857"/>
                  </a:lnTo>
                  <a:lnTo>
                    <a:pt x="1708816" y="211725"/>
                  </a:lnTo>
                  <a:lnTo>
                    <a:pt x="1743899" y="239040"/>
                  </a:lnTo>
                  <a:lnTo>
                    <a:pt x="1777796" y="267758"/>
                  </a:lnTo>
                  <a:lnTo>
                    <a:pt x="1810464" y="297837"/>
                  </a:lnTo>
                  <a:lnTo>
                    <a:pt x="1841858" y="329231"/>
                  </a:lnTo>
                  <a:lnTo>
                    <a:pt x="1871937" y="361899"/>
                  </a:lnTo>
                  <a:lnTo>
                    <a:pt x="1900655" y="395796"/>
                  </a:lnTo>
                  <a:lnTo>
                    <a:pt x="1927970" y="430879"/>
                  </a:lnTo>
                  <a:lnTo>
                    <a:pt x="1953838" y="467104"/>
                  </a:lnTo>
                  <a:lnTo>
                    <a:pt x="1978215" y="504428"/>
                  </a:lnTo>
                  <a:lnTo>
                    <a:pt x="2001059" y="542808"/>
                  </a:lnTo>
                  <a:lnTo>
                    <a:pt x="2022325" y="582199"/>
                  </a:lnTo>
                  <a:lnTo>
                    <a:pt x="2041970" y="622559"/>
                  </a:lnTo>
                  <a:lnTo>
                    <a:pt x="2059950" y="663844"/>
                  </a:lnTo>
                  <a:lnTo>
                    <a:pt x="2076223" y="706010"/>
                  </a:lnTo>
                  <a:lnTo>
                    <a:pt x="2090744" y="749014"/>
                  </a:lnTo>
                  <a:lnTo>
                    <a:pt x="2103470" y="792812"/>
                  </a:lnTo>
                  <a:lnTo>
                    <a:pt x="2114358" y="837361"/>
                  </a:lnTo>
                  <a:lnTo>
                    <a:pt x="2123363" y="882618"/>
                  </a:lnTo>
                  <a:lnTo>
                    <a:pt x="2130443" y="928538"/>
                  </a:lnTo>
                  <a:lnTo>
                    <a:pt x="2135554" y="975079"/>
                  </a:lnTo>
                  <a:lnTo>
                    <a:pt x="2138653" y="1022197"/>
                  </a:lnTo>
                  <a:lnTo>
                    <a:pt x="2139696" y="1069847"/>
                  </a:lnTo>
                  <a:lnTo>
                    <a:pt x="2138653" y="1117498"/>
                  </a:lnTo>
                  <a:lnTo>
                    <a:pt x="2135554" y="1164616"/>
                  </a:lnTo>
                  <a:lnTo>
                    <a:pt x="2130443" y="1211157"/>
                  </a:lnTo>
                  <a:lnTo>
                    <a:pt x="2123363" y="1257077"/>
                  </a:lnTo>
                  <a:lnTo>
                    <a:pt x="2114358" y="1302334"/>
                  </a:lnTo>
                  <a:lnTo>
                    <a:pt x="2103470" y="1346883"/>
                  </a:lnTo>
                  <a:lnTo>
                    <a:pt x="2090744" y="1390681"/>
                  </a:lnTo>
                  <a:lnTo>
                    <a:pt x="2076223" y="1433685"/>
                  </a:lnTo>
                  <a:lnTo>
                    <a:pt x="2059950" y="1475851"/>
                  </a:lnTo>
                  <a:lnTo>
                    <a:pt x="2041970" y="1517136"/>
                  </a:lnTo>
                  <a:lnTo>
                    <a:pt x="2022325" y="1557496"/>
                  </a:lnTo>
                  <a:lnTo>
                    <a:pt x="2001059" y="1596887"/>
                  </a:lnTo>
                  <a:lnTo>
                    <a:pt x="1978215" y="1635267"/>
                  </a:lnTo>
                  <a:lnTo>
                    <a:pt x="1953838" y="1672591"/>
                  </a:lnTo>
                  <a:lnTo>
                    <a:pt x="1927970" y="1708816"/>
                  </a:lnTo>
                  <a:lnTo>
                    <a:pt x="1900655" y="1743899"/>
                  </a:lnTo>
                  <a:lnTo>
                    <a:pt x="1871937" y="1777796"/>
                  </a:lnTo>
                  <a:lnTo>
                    <a:pt x="1841858" y="1810464"/>
                  </a:lnTo>
                  <a:lnTo>
                    <a:pt x="1810464" y="1841858"/>
                  </a:lnTo>
                  <a:lnTo>
                    <a:pt x="1777796" y="1871937"/>
                  </a:lnTo>
                  <a:lnTo>
                    <a:pt x="1743899" y="1900655"/>
                  </a:lnTo>
                  <a:lnTo>
                    <a:pt x="1708816" y="1927970"/>
                  </a:lnTo>
                  <a:lnTo>
                    <a:pt x="1672591" y="1953838"/>
                  </a:lnTo>
                  <a:lnTo>
                    <a:pt x="1635267" y="1978215"/>
                  </a:lnTo>
                  <a:lnTo>
                    <a:pt x="1596887" y="2001059"/>
                  </a:lnTo>
                  <a:lnTo>
                    <a:pt x="1557496" y="2022325"/>
                  </a:lnTo>
                  <a:lnTo>
                    <a:pt x="1517136" y="2041970"/>
                  </a:lnTo>
                  <a:lnTo>
                    <a:pt x="1475851" y="2059950"/>
                  </a:lnTo>
                  <a:lnTo>
                    <a:pt x="1433685" y="2076223"/>
                  </a:lnTo>
                  <a:lnTo>
                    <a:pt x="1390681" y="2090744"/>
                  </a:lnTo>
                  <a:lnTo>
                    <a:pt x="1346883" y="2103470"/>
                  </a:lnTo>
                  <a:lnTo>
                    <a:pt x="1302334" y="2114358"/>
                  </a:lnTo>
                  <a:lnTo>
                    <a:pt x="1257077" y="2123363"/>
                  </a:lnTo>
                  <a:lnTo>
                    <a:pt x="1211157" y="2130443"/>
                  </a:lnTo>
                  <a:lnTo>
                    <a:pt x="1164616" y="2135554"/>
                  </a:lnTo>
                  <a:lnTo>
                    <a:pt x="1117498" y="2138653"/>
                  </a:lnTo>
                  <a:lnTo>
                    <a:pt x="1069848" y="2139696"/>
                  </a:lnTo>
                  <a:lnTo>
                    <a:pt x="1022197" y="2138653"/>
                  </a:lnTo>
                  <a:lnTo>
                    <a:pt x="975079" y="2135554"/>
                  </a:lnTo>
                  <a:lnTo>
                    <a:pt x="928538" y="2130443"/>
                  </a:lnTo>
                  <a:lnTo>
                    <a:pt x="882618" y="2123363"/>
                  </a:lnTo>
                  <a:lnTo>
                    <a:pt x="837361" y="2114358"/>
                  </a:lnTo>
                  <a:lnTo>
                    <a:pt x="792812" y="2103470"/>
                  </a:lnTo>
                  <a:lnTo>
                    <a:pt x="749014" y="2090744"/>
                  </a:lnTo>
                  <a:lnTo>
                    <a:pt x="706010" y="2076223"/>
                  </a:lnTo>
                  <a:lnTo>
                    <a:pt x="663844" y="2059950"/>
                  </a:lnTo>
                  <a:lnTo>
                    <a:pt x="622559" y="2041970"/>
                  </a:lnTo>
                  <a:lnTo>
                    <a:pt x="582199" y="2022325"/>
                  </a:lnTo>
                  <a:lnTo>
                    <a:pt x="542808" y="2001059"/>
                  </a:lnTo>
                  <a:lnTo>
                    <a:pt x="504428" y="1978215"/>
                  </a:lnTo>
                  <a:lnTo>
                    <a:pt x="467104" y="1953838"/>
                  </a:lnTo>
                  <a:lnTo>
                    <a:pt x="430879" y="1927970"/>
                  </a:lnTo>
                  <a:lnTo>
                    <a:pt x="395796" y="1900655"/>
                  </a:lnTo>
                  <a:lnTo>
                    <a:pt x="361899" y="1871937"/>
                  </a:lnTo>
                  <a:lnTo>
                    <a:pt x="329231" y="1841858"/>
                  </a:lnTo>
                  <a:lnTo>
                    <a:pt x="297837" y="1810464"/>
                  </a:lnTo>
                  <a:lnTo>
                    <a:pt x="267758" y="1777796"/>
                  </a:lnTo>
                  <a:lnTo>
                    <a:pt x="239040" y="1743899"/>
                  </a:lnTo>
                  <a:lnTo>
                    <a:pt x="211725" y="1708816"/>
                  </a:lnTo>
                  <a:lnTo>
                    <a:pt x="185857" y="1672591"/>
                  </a:lnTo>
                  <a:lnTo>
                    <a:pt x="161480" y="1635267"/>
                  </a:lnTo>
                  <a:lnTo>
                    <a:pt x="138636" y="1596887"/>
                  </a:lnTo>
                  <a:lnTo>
                    <a:pt x="117370" y="1557496"/>
                  </a:lnTo>
                  <a:lnTo>
                    <a:pt x="97725" y="1517136"/>
                  </a:lnTo>
                  <a:lnTo>
                    <a:pt x="79745" y="1475851"/>
                  </a:lnTo>
                  <a:lnTo>
                    <a:pt x="63472" y="1433685"/>
                  </a:lnTo>
                  <a:lnTo>
                    <a:pt x="48951" y="1390681"/>
                  </a:lnTo>
                  <a:lnTo>
                    <a:pt x="36225" y="1346883"/>
                  </a:lnTo>
                  <a:lnTo>
                    <a:pt x="25337" y="1302334"/>
                  </a:lnTo>
                  <a:lnTo>
                    <a:pt x="16332" y="1257077"/>
                  </a:lnTo>
                  <a:lnTo>
                    <a:pt x="9252" y="1211157"/>
                  </a:lnTo>
                  <a:lnTo>
                    <a:pt x="4141" y="1164616"/>
                  </a:lnTo>
                  <a:lnTo>
                    <a:pt x="1042" y="1117498"/>
                  </a:lnTo>
                  <a:lnTo>
                    <a:pt x="0" y="106984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248900" y="6073140"/>
              <a:ext cx="775716" cy="336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4963" y="6131051"/>
              <a:ext cx="562610" cy="356870"/>
            </a:xfrm>
            <a:custGeom>
              <a:avLst/>
              <a:gdLst/>
              <a:ahLst/>
              <a:cxnLst/>
              <a:rect l="l" t="t" r="r" b="b"/>
              <a:pathLst>
                <a:path w="562610" h="356870">
                  <a:moveTo>
                    <a:pt x="0" y="356411"/>
                  </a:moveTo>
                  <a:lnTo>
                    <a:pt x="562356" y="356411"/>
                  </a:lnTo>
                  <a:lnTo>
                    <a:pt x="562356" y="0"/>
                  </a:lnTo>
                  <a:lnTo>
                    <a:pt x="0" y="0"/>
                  </a:lnTo>
                  <a:lnTo>
                    <a:pt x="0" y="356411"/>
                  </a:lnTo>
                  <a:close/>
                </a:path>
              </a:pathLst>
            </a:custGeom>
            <a:solidFill>
              <a:srgbClr val="27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8545" y="6168902"/>
              <a:ext cx="39370" cy="35560"/>
            </a:xfrm>
            <a:custGeom>
              <a:avLst/>
              <a:gdLst/>
              <a:ahLst/>
              <a:cxnLst/>
              <a:rect l="l" t="t" r="r" b="b"/>
              <a:pathLst>
                <a:path w="39369" h="35560">
                  <a:moveTo>
                    <a:pt x="19291" y="0"/>
                  </a:moveTo>
                  <a:lnTo>
                    <a:pt x="14996" y="13575"/>
                  </a:lnTo>
                  <a:lnTo>
                    <a:pt x="0" y="13575"/>
                  </a:lnTo>
                  <a:lnTo>
                    <a:pt x="12140" y="21428"/>
                  </a:lnTo>
                  <a:lnTo>
                    <a:pt x="7855" y="35003"/>
                  </a:lnTo>
                  <a:lnTo>
                    <a:pt x="19291" y="27140"/>
                  </a:lnTo>
                  <a:lnTo>
                    <a:pt x="31431" y="35003"/>
                  </a:lnTo>
                  <a:lnTo>
                    <a:pt x="27146" y="21428"/>
                  </a:lnTo>
                  <a:lnTo>
                    <a:pt x="39286" y="13575"/>
                  </a:lnTo>
                  <a:lnTo>
                    <a:pt x="24290" y="13575"/>
                  </a:lnTo>
                  <a:lnTo>
                    <a:pt x="19291" y="0"/>
                  </a:lnTo>
                  <a:close/>
                </a:path>
              </a:pathLst>
            </a:custGeom>
            <a:solidFill>
              <a:srgbClr val="E8E3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11397" y="6184619"/>
              <a:ext cx="84286" cy="785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94972" y="6287469"/>
              <a:ext cx="38735" cy="35560"/>
            </a:xfrm>
            <a:custGeom>
              <a:avLst/>
              <a:gdLst/>
              <a:ahLst/>
              <a:cxnLst/>
              <a:rect l="l" t="t" r="r" b="b"/>
              <a:pathLst>
                <a:path w="38734" h="35560">
                  <a:moveTo>
                    <a:pt x="19281" y="0"/>
                  </a:moveTo>
                  <a:lnTo>
                    <a:pt x="14996" y="13575"/>
                  </a:lnTo>
                  <a:lnTo>
                    <a:pt x="0" y="13575"/>
                  </a:lnTo>
                  <a:lnTo>
                    <a:pt x="12140" y="21428"/>
                  </a:lnTo>
                  <a:lnTo>
                    <a:pt x="7141" y="35003"/>
                  </a:lnTo>
                  <a:lnTo>
                    <a:pt x="19281" y="27140"/>
                  </a:lnTo>
                  <a:lnTo>
                    <a:pt x="31431" y="35003"/>
                  </a:lnTo>
                  <a:lnTo>
                    <a:pt x="26422" y="21428"/>
                  </a:lnTo>
                  <a:lnTo>
                    <a:pt x="38572" y="13575"/>
                  </a:lnTo>
                  <a:lnTo>
                    <a:pt x="23566" y="13575"/>
                  </a:lnTo>
                  <a:lnTo>
                    <a:pt x="19281" y="0"/>
                  </a:lnTo>
                  <a:close/>
                </a:path>
              </a:pathLst>
            </a:custGeom>
            <a:solidFill>
              <a:srgbClr val="E8E3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1397" y="6346757"/>
              <a:ext cx="84286" cy="78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18545" y="6406037"/>
              <a:ext cx="39370" cy="35560"/>
            </a:xfrm>
            <a:custGeom>
              <a:avLst/>
              <a:gdLst/>
              <a:ahLst/>
              <a:cxnLst/>
              <a:rect l="l" t="t" r="r" b="b"/>
              <a:pathLst>
                <a:path w="39369" h="35560">
                  <a:moveTo>
                    <a:pt x="19291" y="0"/>
                  </a:moveTo>
                  <a:lnTo>
                    <a:pt x="14996" y="13571"/>
                  </a:lnTo>
                  <a:lnTo>
                    <a:pt x="0" y="13571"/>
                  </a:lnTo>
                  <a:lnTo>
                    <a:pt x="12140" y="21427"/>
                  </a:lnTo>
                  <a:lnTo>
                    <a:pt x="7855" y="34999"/>
                  </a:lnTo>
                  <a:lnTo>
                    <a:pt x="19291" y="27141"/>
                  </a:lnTo>
                  <a:lnTo>
                    <a:pt x="31431" y="34999"/>
                  </a:lnTo>
                  <a:lnTo>
                    <a:pt x="27146" y="21427"/>
                  </a:lnTo>
                  <a:lnTo>
                    <a:pt x="39286" y="13571"/>
                  </a:lnTo>
                  <a:lnTo>
                    <a:pt x="24290" y="13571"/>
                  </a:lnTo>
                  <a:lnTo>
                    <a:pt x="19291" y="0"/>
                  </a:lnTo>
                  <a:close/>
                </a:path>
              </a:pathLst>
            </a:custGeom>
            <a:solidFill>
              <a:srgbClr val="E8E3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80694" y="6346757"/>
              <a:ext cx="84286" cy="785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42119" y="6286755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20005" y="0"/>
                  </a:moveTo>
                  <a:lnTo>
                    <a:pt x="15006" y="14289"/>
                  </a:lnTo>
                  <a:lnTo>
                    <a:pt x="0" y="13575"/>
                  </a:lnTo>
                  <a:lnTo>
                    <a:pt x="12149" y="22142"/>
                  </a:lnTo>
                  <a:lnTo>
                    <a:pt x="7864" y="35717"/>
                  </a:lnTo>
                  <a:lnTo>
                    <a:pt x="20005" y="27140"/>
                  </a:lnTo>
                  <a:lnTo>
                    <a:pt x="31431" y="35717"/>
                  </a:lnTo>
                  <a:lnTo>
                    <a:pt x="27146" y="22142"/>
                  </a:lnTo>
                  <a:lnTo>
                    <a:pt x="39286" y="13575"/>
                  </a:lnTo>
                  <a:lnTo>
                    <a:pt x="24290" y="13575"/>
                  </a:lnTo>
                  <a:lnTo>
                    <a:pt x="20005" y="0"/>
                  </a:lnTo>
                  <a:close/>
                </a:path>
              </a:pathLst>
            </a:custGeom>
            <a:solidFill>
              <a:srgbClr val="E8E3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80694" y="6184619"/>
              <a:ext cx="84286" cy="785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50391" y="6126479"/>
              <a:ext cx="571500" cy="365760"/>
            </a:xfrm>
            <a:custGeom>
              <a:avLst/>
              <a:gdLst/>
              <a:ahLst/>
              <a:cxnLst/>
              <a:rect l="l" t="t" r="r" b="b"/>
              <a:pathLst>
                <a:path w="571500" h="365760">
                  <a:moveTo>
                    <a:pt x="0" y="365760"/>
                  </a:moveTo>
                  <a:lnTo>
                    <a:pt x="571500" y="36576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525905" y="6104026"/>
            <a:ext cx="181991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AfricaConnect3 project receives  funding from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Union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under  Grant Contracts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DCI-PANAF/2019/411- 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583/584/585/586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9100" y="240791"/>
            <a:ext cx="11430000" cy="5765800"/>
            <a:chOff x="419100" y="240791"/>
            <a:chExt cx="11430000" cy="5765800"/>
          </a:xfrm>
        </p:grpSpPr>
        <p:sp>
          <p:nvSpPr>
            <p:cNvPr id="20" name="object 20"/>
            <p:cNvSpPr/>
            <p:nvPr/>
          </p:nvSpPr>
          <p:spPr>
            <a:xfrm>
              <a:off x="6448044" y="3819144"/>
              <a:ext cx="3738879" cy="2155190"/>
            </a:xfrm>
            <a:custGeom>
              <a:avLst/>
              <a:gdLst/>
              <a:ahLst/>
              <a:cxnLst/>
              <a:rect l="l" t="t" r="r" b="b"/>
              <a:pathLst>
                <a:path w="3738879" h="2155190">
                  <a:moveTo>
                    <a:pt x="1598676" y="1070609"/>
                  </a:moveTo>
                  <a:lnTo>
                    <a:pt x="1599718" y="1022918"/>
                  </a:lnTo>
                  <a:lnTo>
                    <a:pt x="1602817" y="975761"/>
                  </a:lnTo>
                  <a:lnTo>
                    <a:pt x="1607928" y="929182"/>
                  </a:lnTo>
                  <a:lnTo>
                    <a:pt x="1615008" y="883224"/>
                  </a:lnTo>
                  <a:lnTo>
                    <a:pt x="1624013" y="837931"/>
                  </a:lnTo>
                  <a:lnTo>
                    <a:pt x="1634901" y="793347"/>
                  </a:lnTo>
                  <a:lnTo>
                    <a:pt x="1647627" y="749515"/>
                  </a:lnTo>
                  <a:lnTo>
                    <a:pt x="1662148" y="706478"/>
                  </a:lnTo>
                  <a:lnTo>
                    <a:pt x="1678421" y="664280"/>
                  </a:lnTo>
                  <a:lnTo>
                    <a:pt x="1696401" y="622965"/>
                  </a:lnTo>
                  <a:lnTo>
                    <a:pt x="1716046" y="582575"/>
                  </a:lnTo>
                  <a:lnTo>
                    <a:pt x="1737312" y="543156"/>
                  </a:lnTo>
                  <a:lnTo>
                    <a:pt x="1760156" y="504749"/>
                  </a:lnTo>
                  <a:lnTo>
                    <a:pt x="1784533" y="467398"/>
                  </a:lnTo>
                  <a:lnTo>
                    <a:pt x="1810401" y="431148"/>
                  </a:lnTo>
                  <a:lnTo>
                    <a:pt x="1837716" y="396041"/>
                  </a:lnTo>
                  <a:lnTo>
                    <a:pt x="1866434" y="362121"/>
                  </a:lnTo>
                  <a:lnTo>
                    <a:pt x="1896513" y="329432"/>
                  </a:lnTo>
                  <a:lnTo>
                    <a:pt x="1927907" y="298017"/>
                  </a:lnTo>
                  <a:lnTo>
                    <a:pt x="1960575" y="267919"/>
                  </a:lnTo>
                  <a:lnTo>
                    <a:pt x="1994472" y="239183"/>
                  </a:lnTo>
                  <a:lnTo>
                    <a:pt x="2029555" y="211850"/>
                  </a:lnTo>
                  <a:lnTo>
                    <a:pt x="2065780" y="185966"/>
                  </a:lnTo>
                  <a:lnTo>
                    <a:pt x="2103104" y="161574"/>
                  </a:lnTo>
                  <a:lnTo>
                    <a:pt x="2141484" y="138717"/>
                  </a:lnTo>
                  <a:lnTo>
                    <a:pt x="2180875" y="117438"/>
                  </a:lnTo>
                  <a:lnTo>
                    <a:pt x="2221235" y="97781"/>
                  </a:lnTo>
                  <a:lnTo>
                    <a:pt x="2262520" y="79790"/>
                  </a:lnTo>
                  <a:lnTo>
                    <a:pt x="2304686" y="63508"/>
                  </a:lnTo>
                  <a:lnTo>
                    <a:pt x="2347690" y="48978"/>
                  </a:lnTo>
                  <a:lnTo>
                    <a:pt x="2391488" y="36245"/>
                  </a:lnTo>
                  <a:lnTo>
                    <a:pt x="2436037" y="25351"/>
                  </a:lnTo>
                  <a:lnTo>
                    <a:pt x="2481294" y="16341"/>
                  </a:lnTo>
                  <a:lnTo>
                    <a:pt x="2527214" y="9257"/>
                  </a:lnTo>
                  <a:lnTo>
                    <a:pt x="2573755" y="4143"/>
                  </a:lnTo>
                  <a:lnTo>
                    <a:pt x="2620873" y="1043"/>
                  </a:lnTo>
                  <a:lnTo>
                    <a:pt x="2668524" y="0"/>
                  </a:lnTo>
                  <a:lnTo>
                    <a:pt x="2716174" y="1043"/>
                  </a:lnTo>
                  <a:lnTo>
                    <a:pt x="2763292" y="4143"/>
                  </a:lnTo>
                  <a:lnTo>
                    <a:pt x="2809833" y="9257"/>
                  </a:lnTo>
                  <a:lnTo>
                    <a:pt x="2855753" y="16341"/>
                  </a:lnTo>
                  <a:lnTo>
                    <a:pt x="2901010" y="25351"/>
                  </a:lnTo>
                  <a:lnTo>
                    <a:pt x="2945559" y="36245"/>
                  </a:lnTo>
                  <a:lnTo>
                    <a:pt x="2989357" y="48978"/>
                  </a:lnTo>
                  <a:lnTo>
                    <a:pt x="3032361" y="63508"/>
                  </a:lnTo>
                  <a:lnTo>
                    <a:pt x="3074527" y="79790"/>
                  </a:lnTo>
                  <a:lnTo>
                    <a:pt x="3115812" y="97781"/>
                  </a:lnTo>
                  <a:lnTo>
                    <a:pt x="3156172" y="117438"/>
                  </a:lnTo>
                  <a:lnTo>
                    <a:pt x="3195563" y="138717"/>
                  </a:lnTo>
                  <a:lnTo>
                    <a:pt x="3233943" y="161574"/>
                  </a:lnTo>
                  <a:lnTo>
                    <a:pt x="3271267" y="185966"/>
                  </a:lnTo>
                  <a:lnTo>
                    <a:pt x="3307492" y="211850"/>
                  </a:lnTo>
                  <a:lnTo>
                    <a:pt x="3342575" y="239183"/>
                  </a:lnTo>
                  <a:lnTo>
                    <a:pt x="3376472" y="267919"/>
                  </a:lnTo>
                  <a:lnTo>
                    <a:pt x="3409140" y="298017"/>
                  </a:lnTo>
                  <a:lnTo>
                    <a:pt x="3440534" y="329432"/>
                  </a:lnTo>
                  <a:lnTo>
                    <a:pt x="3470613" y="362121"/>
                  </a:lnTo>
                  <a:lnTo>
                    <a:pt x="3499331" y="396041"/>
                  </a:lnTo>
                  <a:lnTo>
                    <a:pt x="3526646" y="431148"/>
                  </a:lnTo>
                  <a:lnTo>
                    <a:pt x="3552514" y="467398"/>
                  </a:lnTo>
                  <a:lnTo>
                    <a:pt x="3576891" y="504749"/>
                  </a:lnTo>
                  <a:lnTo>
                    <a:pt x="3599735" y="543156"/>
                  </a:lnTo>
                  <a:lnTo>
                    <a:pt x="3621001" y="582575"/>
                  </a:lnTo>
                  <a:lnTo>
                    <a:pt x="3640646" y="622965"/>
                  </a:lnTo>
                  <a:lnTo>
                    <a:pt x="3658626" y="664280"/>
                  </a:lnTo>
                  <a:lnTo>
                    <a:pt x="3674899" y="706478"/>
                  </a:lnTo>
                  <a:lnTo>
                    <a:pt x="3689420" y="749515"/>
                  </a:lnTo>
                  <a:lnTo>
                    <a:pt x="3702146" y="793347"/>
                  </a:lnTo>
                  <a:lnTo>
                    <a:pt x="3713034" y="837931"/>
                  </a:lnTo>
                  <a:lnTo>
                    <a:pt x="3722039" y="883224"/>
                  </a:lnTo>
                  <a:lnTo>
                    <a:pt x="3729119" y="929182"/>
                  </a:lnTo>
                  <a:lnTo>
                    <a:pt x="3734230" y="975761"/>
                  </a:lnTo>
                  <a:lnTo>
                    <a:pt x="3737329" y="1022918"/>
                  </a:lnTo>
                  <a:lnTo>
                    <a:pt x="3738372" y="1070609"/>
                  </a:lnTo>
                  <a:lnTo>
                    <a:pt x="3737329" y="1118301"/>
                  </a:lnTo>
                  <a:lnTo>
                    <a:pt x="3734230" y="1165458"/>
                  </a:lnTo>
                  <a:lnTo>
                    <a:pt x="3729119" y="1212037"/>
                  </a:lnTo>
                  <a:lnTo>
                    <a:pt x="3722039" y="1257995"/>
                  </a:lnTo>
                  <a:lnTo>
                    <a:pt x="3713034" y="1303288"/>
                  </a:lnTo>
                  <a:lnTo>
                    <a:pt x="3702146" y="1347872"/>
                  </a:lnTo>
                  <a:lnTo>
                    <a:pt x="3689420" y="1391704"/>
                  </a:lnTo>
                  <a:lnTo>
                    <a:pt x="3674899" y="1434741"/>
                  </a:lnTo>
                  <a:lnTo>
                    <a:pt x="3658626" y="1476939"/>
                  </a:lnTo>
                  <a:lnTo>
                    <a:pt x="3640646" y="1518254"/>
                  </a:lnTo>
                  <a:lnTo>
                    <a:pt x="3621001" y="1558644"/>
                  </a:lnTo>
                  <a:lnTo>
                    <a:pt x="3599735" y="1598063"/>
                  </a:lnTo>
                  <a:lnTo>
                    <a:pt x="3576891" y="1636470"/>
                  </a:lnTo>
                  <a:lnTo>
                    <a:pt x="3552514" y="1673821"/>
                  </a:lnTo>
                  <a:lnTo>
                    <a:pt x="3526646" y="1710071"/>
                  </a:lnTo>
                  <a:lnTo>
                    <a:pt x="3499331" y="1745178"/>
                  </a:lnTo>
                  <a:lnTo>
                    <a:pt x="3470613" y="1779098"/>
                  </a:lnTo>
                  <a:lnTo>
                    <a:pt x="3440534" y="1811787"/>
                  </a:lnTo>
                  <a:lnTo>
                    <a:pt x="3409140" y="1843202"/>
                  </a:lnTo>
                  <a:lnTo>
                    <a:pt x="3376472" y="1873300"/>
                  </a:lnTo>
                  <a:lnTo>
                    <a:pt x="3342575" y="1902036"/>
                  </a:lnTo>
                  <a:lnTo>
                    <a:pt x="3307492" y="1929369"/>
                  </a:lnTo>
                  <a:lnTo>
                    <a:pt x="3271267" y="1955253"/>
                  </a:lnTo>
                  <a:lnTo>
                    <a:pt x="3233943" y="1979645"/>
                  </a:lnTo>
                  <a:lnTo>
                    <a:pt x="3195563" y="2002502"/>
                  </a:lnTo>
                  <a:lnTo>
                    <a:pt x="3156172" y="2023781"/>
                  </a:lnTo>
                  <a:lnTo>
                    <a:pt x="3115812" y="2043438"/>
                  </a:lnTo>
                  <a:lnTo>
                    <a:pt x="3074527" y="2061429"/>
                  </a:lnTo>
                  <a:lnTo>
                    <a:pt x="3032361" y="2077711"/>
                  </a:lnTo>
                  <a:lnTo>
                    <a:pt x="2989357" y="2092241"/>
                  </a:lnTo>
                  <a:lnTo>
                    <a:pt x="2945559" y="2104974"/>
                  </a:lnTo>
                  <a:lnTo>
                    <a:pt x="2901010" y="2115868"/>
                  </a:lnTo>
                  <a:lnTo>
                    <a:pt x="2855753" y="2124878"/>
                  </a:lnTo>
                  <a:lnTo>
                    <a:pt x="2809833" y="2131962"/>
                  </a:lnTo>
                  <a:lnTo>
                    <a:pt x="2763292" y="2137076"/>
                  </a:lnTo>
                  <a:lnTo>
                    <a:pt x="2716174" y="2140176"/>
                  </a:lnTo>
                  <a:lnTo>
                    <a:pt x="2668524" y="2141219"/>
                  </a:lnTo>
                  <a:lnTo>
                    <a:pt x="2620873" y="2140176"/>
                  </a:lnTo>
                  <a:lnTo>
                    <a:pt x="2573755" y="2137076"/>
                  </a:lnTo>
                  <a:lnTo>
                    <a:pt x="2527214" y="2131962"/>
                  </a:lnTo>
                  <a:lnTo>
                    <a:pt x="2481294" y="2124878"/>
                  </a:lnTo>
                  <a:lnTo>
                    <a:pt x="2436037" y="2115868"/>
                  </a:lnTo>
                  <a:lnTo>
                    <a:pt x="2391488" y="2104974"/>
                  </a:lnTo>
                  <a:lnTo>
                    <a:pt x="2347690" y="2092241"/>
                  </a:lnTo>
                  <a:lnTo>
                    <a:pt x="2304686" y="2077711"/>
                  </a:lnTo>
                  <a:lnTo>
                    <a:pt x="2262520" y="2061429"/>
                  </a:lnTo>
                  <a:lnTo>
                    <a:pt x="2221235" y="2043438"/>
                  </a:lnTo>
                  <a:lnTo>
                    <a:pt x="2180875" y="2023781"/>
                  </a:lnTo>
                  <a:lnTo>
                    <a:pt x="2141484" y="2002502"/>
                  </a:lnTo>
                  <a:lnTo>
                    <a:pt x="2103104" y="1979645"/>
                  </a:lnTo>
                  <a:lnTo>
                    <a:pt x="2065780" y="1955253"/>
                  </a:lnTo>
                  <a:lnTo>
                    <a:pt x="2029555" y="1929369"/>
                  </a:lnTo>
                  <a:lnTo>
                    <a:pt x="1994472" y="1902036"/>
                  </a:lnTo>
                  <a:lnTo>
                    <a:pt x="1960575" y="1873300"/>
                  </a:lnTo>
                  <a:lnTo>
                    <a:pt x="1927907" y="1843202"/>
                  </a:lnTo>
                  <a:lnTo>
                    <a:pt x="1896513" y="1811787"/>
                  </a:lnTo>
                  <a:lnTo>
                    <a:pt x="1866434" y="1779098"/>
                  </a:lnTo>
                  <a:lnTo>
                    <a:pt x="1837716" y="1745178"/>
                  </a:lnTo>
                  <a:lnTo>
                    <a:pt x="1810401" y="1710071"/>
                  </a:lnTo>
                  <a:lnTo>
                    <a:pt x="1784533" y="1673821"/>
                  </a:lnTo>
                  <a:lnTo>
                    <a:pt x="1760156" y="1636470"/>
                  </a:lnTo>
                  <a:lnTo>
                    <a:pt x="1737312" y="1598063"/>
                  </a:lnTo>
                  <a:lnTo>
                    <a:pt x="1716046" y="1558644"/>
                  </a:lnTo>
                  <a:lnTo>
                    <a:pt x="1696401" y="1518254"/>
                  </a:lnTo>
                  <a:lnTo>
                    <a:pt x="1678421" y="1476939"/>
                  </a:lnTo>
                  <a:lnTo>
                    <a:pt x="1662148" y="1434741"/>
                  </a:lnTo>
                  <a:lnTo>
                    <a:pt x="1647627" y="1391704"/>
                  </a:lnTo>
                  <a:lnTo>
                    <a:pt x="1634901" y="1347872"/>
                  </a:lnTo>
                  <a:lnTo>
                    <a:pt x="1624013" y="1303288"/>
                  </a:lnTo>
                  <a:lnTo>
                    <a:pt x="1615008" y="1257995"/>
                  </a:lnTo>
                  <a:lnTo>
                    <a:pt x="1607928" y="1212037"/>
                  </a:lnTo>
                  <a:lnTo>
                    <a:pt x="1602817" y="1165458"/>
                  </a:lnTo>
                  <a:lnTo>
                    <a:pt x="1599718" y="1118301"/>
                  </a:lnTo>
                  <a:lnTo>
                    <a:pt x="1598676" y="1070609"/>
                  </a:lnTo>
                  <a:close/>
                </a:path>
                <a:path w="3738879" h="2155190">
                  <a:moveTo>
                    <a:pt x="0" y="1085087"/>
                  </a:moveTo>
                  <a:lnTo>
                    <a:pt x="1043" y="1037437"/>
                  </a:lnTo>
                  <a:lnTo>
                    <a:pt x="4143" y="990319"/>
                  </a:lnTo>
                  <a:lnTo>
                    <a:pt x="9257" y="943778"/>
                  </a:lnTo>
                  <a:lnTo>
                    <a:pt x="16341" y="897858"/>
                  </a:lnTo>
                  <a:lnTo>
                    <a:pt x="25351" y="852601"/>
                  </a:lnTo>
                  <a:lnTo>
                    <a:pt x="36245" y="808052"/>
                  </a:lnTo>
                  <a:lnTo>
                    <a:pt x="48978" y="764254"/>
                  </a:lnTo>
                  <a:lnTo>
                    <a:pt x="63508" y="721250"/>
                  </a:lnTo>
                  <a:lnTo>
                    <a:pt x="79790" y="679084"/>
                  </a:lnTo>
                  <a:lnTo>
                    <a:pt x="97781" y="637799"/>
                  </a:lnTo>
                  <a:lnTo>
                    <a:pt x="117438" y="597439"/>
                  </a:lnTo>
                  <a:lnTo>
                    <a:pt x="138717" y="558048"/>
                  </a:lnTo>
                  <a:lnTo>
                    <a:pt x="161574" y="519668"/>
                  </a:lnTo>
                  <a:lnTo>
                    <a:pt x="185966" y="482344"/>
                  </a:lnTo>
                  <a:lnTo>
                    <a:pt x="211850" y="446119"/>
                  </a:lnTo>
                  <a:lnTo>
                    <a:pt x="239183" y="411036"/>
                  </a:lnTo>
                  <a:lnTo>
                    <a:pt x="267919" y="377139"/>
                  </a:lnTo>
                  <a:lnTo>
                    <a:pt x="298017" y="344471"/>
                  </a:lnTo>
                  <a:lnTo>
                    <a:pt x="329432" y="313077"/>
                  </a:lnTo>
                  <a:lnTo>
                    <a:pt x="362121" y="282998"/>
                  </a:lnTo>
                  <a:lnTo>
                    <a:pt x="396041" y="254280"/>
                  </a:lnTo>
                  <a:lnTo>
                    <a:pt x="431148" y="226965"/>
                  </a:lnTo>
                  <a:lnTo>
                    <a:pt x="467398" y="201097"/>
                  </a:lnTo>
                  <a:lnTo>
                    <a:pt x="504749" y="176720"/>
                  </a:lnTo>
                  <a:lnTo>
                    <a:pt x="543156" y="153876"/>
                  </a:lnTo>
                  <a:lnTo>
                    <a:pt x="582575" y="132610"/>
                  </a:lnTo>
                  <a:lnTo>
                    <a:pt x="622965" y="112965"/>
                  </a:lnTo>
                  <a:lnTo>
                    <a:pt x="664280" y="94985"/>
                  </a:lnTo>
                  <a:lnTo>
                    <a:pt x="706478" y="78712"/>
                  </a:lnTo>
                  <a:lnTo>
                    <a:pt x="749515" y="64191"/>
                  </a:lnTo>
                  <a:lnTo>
                    <a:pt x="793347" y="51465"/>
                  </a:lnTo>
                  <a:lnTo>
                    <a:pt x="837931" y="40577"/>
                  </a:lnTo>
                  <a:lnTo>
                    <a:pt x="883224" y="31572"/>
                  </a:lnTo>
                  <a:lnTo>
                    <a:pt x="929182" y="24492"/>
                  </a:lnTo>
                  <a:lnTo>
                    <a:pt x="975761" y="19381"/>
                  </a:lnTo>
                  <a:lnTo>
                    <a:pt x="1022918" y="16282"/>
                  </a:lnTo>
                  <a:lnTo>
                    <a:pt x="1070609" y="15239"/>
                  </a:lnTo>
                  <a:lnTo>
                    <a:pt x="1118301" y="16282"/>
                  </a:lnTo>
                  <a:lnTo>
                    <a:pt x="1165458" y="19381"/>
                  </a:lnTo>
                  <a:lnTo>
                    <a:pt x="1212037" y="24492"/>
                  </a:lnTo>
                  <a:lnTo>
                    <a:pt x="1257995" y="31572"/>
                  </a:lnTo>
                  <a:lnTo>
                    <a:pt x="1303288" y="40577"/>
                  </a:lnTo>
                  <a:lnTo>
                    <a:pt x="1347872" y="51465"/>
                  </a:lnTo>
                  <a:lnTo>
                    <a:pt x="1391704" y="64191"/>
                  </a:lnTo>
                  <a:lnTo>
                    <a:pt x="1434741" y="78712"/>
                  </a:lnTo>
                  <a:lnTo>
                    <a:pt x="1476939" y="94985"/>
                  </a:lnTo>
                  <a:lnTo>
                    <a:pt x="1518254" y="112965"/>
                  </a:lnTo>
                  <a:lnTo>
                    <a:pt x="1558644" y="132610"/>
                  </a:lnTo>
                  <a:lnTo>
                    <a:pt x="1598063" y="153876"/>
                  </a:lnTo>
                  <a:lnTo>
                    <a:pt x="1636470" y="176720"/>
                  </a:lnTo>
                  <a:lnTo>
                    <a:pt x="1673821" y="201097"/>
                  </a:lnTo>
                  <a:lnTo>
                    <a:pt x="1710071" y="226965"/>
                  </a:lnTo>
                  <a:lnTo>
                    <a:pt x="1745178" y="254280"/>
                  </a:lnTo>
                  <a:lnTo>
                    <a:pt x="1779098" y="282998"/>
                  </a:lnTo>
                  <a:lnTo>
                    <a:pt x="1811787" y="313077"/>
                  </a:lnTo>
                  <a:lnTo>
                    <a:pt x="1843202" y="344471"/>
                  </a:lnTo>
                  <a:lnTo>
                    <a:pt x="1873300" y="377139"/>
                  </a:lnTo>
                  <a:lnTo>
                    <a:pt x="1902036" y="411036"/>
                  </a:lnTo>
                  <a:lnTo>
                    <a:pt x="1929369" y="446119"/>
                  </a:lnTo>
                  <a:lnTo>
                    <a:pt x="1955253" y="482344"/>
                  </a:lnTo>
                  <a:lnTo>
                    <a:pt x="1979645" y="519668"/>
                  </a:lnTo>
                  <a:lnTo>
                    <a:pt x="2002502" y="558048"/>
                  </a:lnTo>
                  <a:lnTo>
                    <a:pt x="2023781" y="597439"/>
                  </a:lnTo>
                  <a:lnTo>
                    <a:pt x="2043438" y="637799"/>
                  </a:lnTo>
                  <a:lnTo>
                    <a:pt x="2061429" y="679084"/>
                  </a:lnTo>
                  <a:lnTo>
                    <a:pt x="2077711" y="721250"/>
                  </a:lnTo>
                  <a:lnTo>
                    <a:pt x="2092241" y="764254"/>
                  </a:lnTo>
                  <a:lnTo>
                    <a:pt x="2104974" y="808052"/>
                  </a:lnTo>
                  <a:lnTo>
                    <a:pt x="2115868" y="852601"/>
                  </a:lnTo>
                  <a:lnTo>
                    <a:pt x="2124878" y="897858"/>
                  </a:lnTo>
                  <a:lnTo>
                    <a:pt x="2131962" y="943778"/>
                  </a:lnTo>
                  <a:lnTo>
                    <a:pt x="2137076" y="990319"/>
                  </a:lnTo>
                  <a:lnTo>
                    <a:pt x="2140176" y="1037437"/>
                  </a:lnTo>
                  <a:lnTo>
                    <a:pt x="2141220" y="1085087"/>
                  </a:lnTo>
                  <a:lnTo>
                    <a:pt x="2140176" y="1132738"/>
                  </a:lnTo>
                  <a:lnTo>
                    <a:pt x="2137076" y="1179856"/>
                  </a:lnTo>
                  <a:lnTo>
                    <a:pt x="2131962" y="1226397"/>
                  </a:lnTo>
                  <a:lnTo>
                    <a:pt x="2124878" y="1272317"/>
                  </a:lnTo>
                  <a:lnTo>
                    <a:pt x="2115868" y="1317574"/>
                  </a:lnTo>
                  <a:lnTo>
                    <a:pt x="2104974" y="1362123"/>
                  </a:lnTo>
                  <a:lnTo>
                    <a:pt x="2092241" y="1405921"/>
                  </a:lnTo>
                  <a:lnTo>
                    <a:pt x="2077711" y="1448925"/>
                  </a:lnTo>
                  <a:lnTo>
                    <a:pt x="2061429" y="1491091"/>
                  </a:lnTo>
                  <a:lnTo>
                    <a:pt x="2043438" y="1532376"/>
                  </a:lnTo>
                  <a:lnTo>
                    <a:pt x="2023781" y="1572736"/>
                  </a:lnTo>
                  <a:lnTo>
                    <a:pt x="2002502" y="1612127"/>
                  </a:lnTo>
                  <a:lnTo>
                    <a:pt x="1979645" y="1650507"/>
                  </a:lnTo>
                  <a:lnTo>
                    <a:pt x="1955253" y="1687831"/>
                  </a:lnTo>
                  <a:lnTo>
                    <a:pt x="1929369" y="1724056"/>
                  </a:lnTo>
                  <a:lnTo>
                    <a:pt x="1902036" y="1759139"/>
                  </a:lnTo>
                  <a:lnTo>
                    <a:pt x="1873300" y="1793036"/>
                  </a:lnTo>
                  <a:lnTo>
                    <a:pt x="1843202" y="1825704"/>
                  </a:lnTo>
                  <a:lnTo>
                    <a:pt x="1811787" y="1857098"/>
                  </a:lnTo>
                  <a:lnTo>
                    <a:pt x="1779098" y="1887177"/>
                  </a:lnTo>
                  <a:lnTo>
                    <a:pt x="1745178" y="1915895"/>
                  </a:lnTo>
                  <a:lnTo>
                    <a:pt x="1710071" y="1943210"/>
                  </a:lnTo>
                  <a:lnTo>
                    <a:pt x="1673821" y="1969078"/>
                  </a:lnTo>
                  <a:lnTo>
                    <a:pt x="1636470" y="1993455"/>
                  </a:lnTo>
                  <a:lnTo>
                    <a:pt x="1598063" y="2016299"/>
                  </a:lnTo>
                  <a:lnTo>
                    <a:pt x="1558644" y="2037565"/>
                  </a:lnTo>
                  <a:lnTo>
                    <a:pt x="1518254" y="2057210"/>
                  </a:lnTo>
                  <a:lnTo>
                    <a:pt x="1476939" y="2075190"/>
                  </a:lnTo>
                  <a:lnTo>
                    <a:pt x="1434741" y="2091463"/>
                  </a:lnTo>
                  <a:lnTo>
                    <a:pt x="1391704" y="2105984"/>
                  </a:lnTo>
                  <a:lnTo>
                    <a:pt x="1347872" y="2118710"/>
                  </a:lnTo>
                  <a:lnTo>
                    <a:pt x="1303288" y="2129598"/>
                  </a:lnTo>
                  <a:lnTo>
                    <a:pt x="1257995" y="2138603"/>
                  </a:lnTo>
                  <a:lnTo>
                    <a:pt x="1212037" y="2145683"/>
                  </a:lnTo>
                  <a:lnTo>
                    <a:pt x="1165458" y="2150794"/>
                  </a:lnTo>
                  <a:lnTo>
                    <a:pt x="1118301" y="2153893"/>
                  </a:lnTo>
                  <a:lnTo>
                    <a:pt x="1070609" y="2154935"/>
                  </a:lnTo>
                  <a:lnTo>
                    <a:pt x="1022918" y="2153893"/>
                  </a:lnTo>
                  <a:lnTo>
                    <a:pt x="975761" y="2150794"/>
                  </a:lnTo>
                  <a:lnTo>
                    <a:pt x="929182" y="2145683"/>
                  </a:lnTo>
                  <a:lnTo>
                    <a:pt x="883224" y="2138603"/>
                  </a:lnTo>
                  <a:lnTo>
                    <a:pt x="837931" y="2129598"/>
                  </a:lnTo>
                  <a:lnTo>
                    <a:pt x="793347" y="2118710"/>
                  </a:lnTo>
                  <a:lnTo>
                    <a:pt x="749515" y="2105984"/>
                  </a:lnTo>
                  <a:lnTo>
                    <a:pt x="706478" y="2091463"/>
                  </a:lnTo>
                  <a:lnTo>
                    <a:pt x="664280" y="2075190"/>
                  </a:lnTo>
                  <a:lnTo>
                    <a:pt x="622965" y="2057210"/>
                  </a:lnTo>
                  <a:lnTo>
                    <a:pt x="582575" y="2037565"/>
                  </a:lnTo>
                  <a:lnTo>
                    <a:pt x="543156" y="2016299"/>
                  </a:lnTo>
                  <a:lnTo>
                    <a:pt x="504749" y="1993455"/>
                  </a:lnTo>
                  <a:lnTo>
                    <a:pt x="467398" y="1969078"/>
                  </a:lnTo>
                  <a:lnTo>
                    <a:pt x="431148" y="1943210"/>
                  </a:lnTo>
                  <a:lnTo>
                    <a:pt x="396041" y="1915895"/>
                  </a:lnTo>
                  <a:lnTo>
                    <a:pt x="362121" y="1887177"/>
                  </a:lnTo>
                  <a:lnTo>
                    <a:pt x="329432" y="1857098"/>
                  </a:lnTo>
                  <a:lnTo>
                    <a:pt x="298017" y="1825704"/>
                  </a:lnTo>
                  <a:lnTo>
                    <a:pt x="267919" y="1793036"/>
                  </a:lnTo>
                  <a:lnTo>
                    <a:pt x="239183" y="1759139"/>
                  </a:lnTo>
                  <a:lnTo>
                    <a:pt x="211850" y="1724056"/>
                  </a:lnTo>
                  <a:lnTo>
                    <a:pt x="185966" y="1687831"/>
                  </a:lnTo>
                  <a:lnTo>
                    <a:pt x="161574" y="1650507"/>
                  </a:lnTo>
                  <a:lnTo>
                    <a:pt x="138717" y="1612127"/>
                  </a:lnTo>
                  <a:lnTo>
                    <a:pt x="117438" y="1572736"/>
                  </a:lnTo>
                  <a:lnTo>
                    <a:pt x="97781" y="1532376"/>
                  </a:lnTo>
                  <a:lnTo>
                    <a:pt x="79790" y="1491091"/>
                  </a:lnTo>
                  <a:lnTo>
                    <a:pt x="63508" y="1448925"/>
                  </a:lnTo>
                  <a:lnTo>
                    <a:pt x="48978" y="1405921"/>
                  </a:lnTo>
                  <a:lnTo>
                    <a:pt x="36245" y="1362123"/>
                  </a:lnTo>
                  <a:lnTo>
                    <a:pt x="25351" y="1317574"/>
                  </a:lnTo>
                  <a:lnTo>
                    <a:pt x="16341" y="1272317"/>
                  </a:lnTo>
                  <a:lnTo>
                    <a:pt x="9257" y="1226397"/>
                  </a:lnTo>
                  <a:lnTo>
                    <a:pt x="4143" y="1179856"/>
                  </a:lnTo>
                  <a:lnTo>
                    <a:pt x="1043" y="1132738"/>
                  </a:lnTo>
                  <a:lnTo>
                    <a:pt x="0" y="108508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95916" y="4251959"/>
              <a:ext cx="1336548" cy="13365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49056" y="4238244"/>
              <a:ext cx="1336548" cy="13365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50379" y="4251959"/>
              <a:ext cx="1336548" cy="13365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9100" y="240791"/>
              <a:ext cx="4593336" cy="53675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55564" y="2883408"/>
              <a:ext cx="6193536" cy="31226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435346" y="1054379"/>
            <a:ext cx="4840605" cy="14890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Start date: 16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dirty="0" sz="160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Duration: 48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  <a:p>
            <a:pPr marL="299085" marR="620395" indent="-287020">
              <a:lnSpc>
                <a:spcPct val="12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Funds: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European Union Grant Contract  Budget: 37.5M EUR (80% EU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co-funding)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Funding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connectivity, equipment and</a:t>
            </a:r>
            <a:r>
              <a:rPr dirty="0" sz="160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9112" y="0"/>
            <a:ext cx="378288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66902"/>
            <a:ext cx="2593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0">
                <a:solidFill>
                  <a:srgbClr val="EC7C30"/>
                </a:solidFill>
                <a:latin typeface="Arial"/>
                <a:cs typeface="Arial"/>
              </a:rPr>
              <a:t>NRENs </a:t>
            </a:r>
            <a:r>
              <a:rPr dirty="0" sz="2800" spc="-5" b="0">
                <a:solidFill>
                  <a:srgbClr val="EC7C30"/>
                </a:solidFill>
                <a:latin typeface="Arial"/>
                <a:cs typeface="Arial"/>
              </a:rPr>
              <a:t>in</a:t>
            </a:r>
            <a:r>
              <a:rPr dirty="0" sz="2800" spc="-10" b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0">
                <a:solidFill>
                  <a:srgbClr val="EC7C30"/>
                </a:solidFill>
                <a:latin typeface="Arial"/>
                <a:cs typeface="Arial"/>
              </a:rPr>
              <a:t>Africa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660" y="2130054"/>
            <a:ext cx="10194290" cy="451866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919"/>
              </a:spcBef>
              <a:buClr>
                <a:srgbClr val="EC7C30"/>
              </a:buClr>
              <a:buSzPct val="120588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1700" b="1">
                <a:latin typeface="Arial"/>
                <a:cs typeface="Arial"/>
              </a:rPr>
              <a:t>Three Regional R&amp;E Networks </a:t>
            </a:r>
            <a:r>
              <a:rPr dirty="0" sz="1700" spc="-5" b="1">
                <a:latin typeface="Arial"/>
                <a:cs typeface="Arial"/>
              </a:rPr>
              <a:t>in</a:t>
            </a:r>
            <a:r>
              <a:rPr dirty="0" sz="1700" spc="-7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Africa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20"/>
              </a:spcBef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b="1">
                <a:solidFill>
                  <a:srgbClr val="EC7C30"/>
                </a:solidFill>
                <a:latin typeface="Arial"/>
                <a:cs typeface="Arial"/>
              </a:rPr>
              <a:t>UbuntuNet </a:t>
            </a:r>
            <a:r>
              <a:rPr dirty="0" sz="1700" spc="-10" b="1">
                <a:solidFill>
                  <a:srgbClr val="EC7C30"/>
                </a:solidFill>
                <a:latin typeface="Arial"/>
                <a:cs typeface="Arial"/>
              </a:rPr>
              <a:t>Alliance </a:t>
            </a:r>
            <a:r>
              <a:rPr dirty="0" sz="17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7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EC7C30"/>
                </a:solidFill>
                <a:latin typeface="Arial"/>
                <a:cs typeface="Arial"/>
              </a:rPr>
              <a:t>South and East</a:t>
            </a:r>
            <a:r>
              <a:rPr dirty="0" sz="1700" spc="4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EC7C30"/>
                </a:solidFill>
                <a:latin typeface="Arial"/>
                <a:cs typeface="Arial"/>
              </a:rPr>
              <a:t>Africa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10"/>
              </a:spcBef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spc="-5" b="1">
                <a:solidFill>
                  <a:srgbClr val="EC7C30"/>
                </a:solidFill>
                <a:latin typeface="Arial"/>
                <a:cs typeface="Arial"/>
              </a:rPr>
              <a:t>WACREN: </a:t>
            </a:r>
            <a:r>
              <a:rPr dirty="0" sz="17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7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EC7C30"/>
                </a:solidFill>
                <a:latin typeface="Arial"/>
                <a:cs typeface="Arial"/>
              </a:rPr>
              <a:t>West and Central </a:t>
            </a:r>
            <a:r>
              <a:rPr dirty="0" sz="1700" spc="-10" b="1">
                <a:solidFill>
                  <a:srgbClr val="EC7C30"/>
                </a:solidFill>
                <a:latin typeface="Arial"/>
                <a:cs typeface="Arial"/>
              </a:rPr>
              <a:t>Africa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20"/>
              </a:spcBef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spc="-5" b="1">
                <a:solidFill>
                  <a:srgbClr val="EC7C30"/>
                </a:solidFill>
                <a:latin typeface="Arial"/>
                <a:cs typeface="Arial"/>
              </a:rPr>
              <a:t>ASREN: </a:t>
            </a:r>
            <a:r>
              <a:rPr dirty="0" sz="1700" spc="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700" spc="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EC7C30"/>
                </a:solidFill>
                <a:latin typeface="Arial"/>
                <a:cs typeface="Arial"/>
              </a:rPr>
              <a:t>North</a:t>
            </a:r>
            <a:r>
              <a:rPr dirty="0" sz="1700" spc="1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EC7C30"/>
                </a:solidFill>
                <a:latin typeface="Arial"/>
                <a:cs typeface="Arial"/>
              </a:rPr>
              <a:t>Africa</a:t>
            </a:r>
            <a:endParaRPr sz="1700">
              <a:latin typeface="Arial"/>
              <a:cs typeface="Arial"/>
            </a:endParaRPr>
          </a:p>
          <a:p>
            <a:pPr marL="424180" indent="-412115">
              <a:lnSpc>
                <a:spcPct val="100000"/>
              </a:lnSpc>
              <a:spcBef>
                <a:spcPts val="1815"/>
              </a:spcBef>
              <a:buClr>
                <a:srgbClr val="EC7C30"/>
              </a:buClr>
              <a:buSzPct val="120588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1700" b="1">
                <a:latin typeface="Arial"/>
                <a:cs typeface="Arial"/>
              </a:rPr>
              <a:t>NRENs </a:t>
            </a:r>
            <a:r>
              <a:rPr dirty="0" sz="1700" spc="-5" b="1">
                <a:latin typeface="Arial"/>
                <a:cs typeface="Arial"/>
              </a:rPr>
              <a:t>in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Africa: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20"/>
              </a:spcBef>
              <a:buClr>
                <a:srgbClr val="EC7C30"/>
              </a:buClr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b="1">
                <a:latin typeface="Arial"/>
                <a:cs typeface="Arial"/>
              </a:rPr>
              <a:t>UbuntuNet </a:t>
            </a:r>
            <a:r>
              <a:rPr dirty="0" sz="1700" spc="-10" b="1">
                <a:latin typeface="Arial"/>
                <a:cs typeface="Arial"/>
              </a:rPr>
              <a:t>Alliance: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Burundi, DRC, Kenya, </a:t>
            </a:r>
            <a:r>
              <a:rPr dirty="0" sz="1700" spc="5" b="1">
                <a:solidFill>
                  <a:srgbClr val="006FC0"/>
                </a:solidFill>
                <a:latin typeface="Arial"/>
                <a:cs typeface="Arial"/>
              </a:rPr>
              <a:t>Malawi,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Mozambique, Rwanda, Somalia,</a:t>
            </a:r>
            <a:r>
              <a:rPr dirty="0" sz="1700" spc="-7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South</a:t>
            </a:r>
            <a:endParaRPr sz="1700">
              <a:latin typeface="Arial"/>
              <a:cs typeface="Arial"/>
            </a:endParaRPr>
          </a:p>
          <a:p>
            <a:pPr marL="881380">
              <a:lnSpc>
                <a:spcPct val="100000"/>
              </a:lnSpc>
              <a:spcBef>
                <a:spcPts val="815"/>
              </a:spcBef>
            </a:pPr>
            <a:r>
              <a:rPr dirty="0" sz="1700" spc="-10" b="1">
                <a:solidFill>
                  <a:srgbClr val="006FC0"/>
                </a:solidFill>
                <a:latin typeface="Arial"/>
                <a:cs typeface="Arial"/>
              </a:rPr>
              <a:t>Africa,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Tanzania, Uganda, Zambia and</a:t>
            </a:r>
            <a:r>
              <a:rPr dirty="0" sz="1700" spc="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Zimbabwe.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20"/>
              </a:spcBef>
              <a:buClr>
                <a:srgbClr val="EC7C30"/>
              </a:buClr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spc="-5" b="1">
                <a:latin typeface="Arial"/>
                <a:cs typeface="Arial"/>
              </a:rPr>
              <a:t>WACREN: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Ghana, </a:t>
            </a:r>
            <a:r>
              <a:rPr dirty="0" sz="1700" spc="-5" b="1">
                <a:solidFill>
                  <a:srgbClr val="006FC0"/>
                </a:solidFill>
                <a:latin typeface="Arial"/>
                <a:cs typeface="Arial"/>
              </a:rPr>
              <a:t>Nigeria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and Togo, </a:t>
            </a:r>
            <a:r>
              <a:rPr dirty="0" sz="1700" spc="-5" b="1">
                <a:solidFill>
                  <a:srgbClr val="006FC0"/>
                </a:solidFill>
                <a:latin typeface="Arial"/>
                <a:cs typeface="Arial"/>
              </a:rPr>
              <a:t>Benin,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Burkina Faso </a:t>
            </a:r>
            <a:r>
              <a:rPr dirty="0" sz="1700" spc="-5" b="1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Côte</a:t>
            </a:r>
            <a:r>
              <a:rPr dirty="0" sz="1700" spc="-4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700" spc="-5" b="1">
                <a:solidFill>
                  <a:srgbClr val="006FC0"/>
                </a:solidFill>
                <a:latin typeface="Arial"/>
                <a:cs typeface="Arial"/>
              </a:rPr>
              <a:t>d’Ivoire.</a:t>
            </a:r>
            <a:endParaRPr sz="1700">
              <a:latin typeface="Arial"/>
              <a:cs typeface="Arial"/>
            </a:endParaRPr>
          </a:p>
          <a:p>
            <a:pPr lvl="1" marL="881380" indent="-412115">
              <a:lnSpc>
                <a:spcPct val="100000"/>
              </a:lnSpc>
              <a:spcBef>
                <a:spcPts val="1310"/>
              </a:spcBef>
              <a:buClr>
                <a:srgbClr val="EC7C30"/>
              </a:buClr>
              <a:buSzPct val="120588"/>
              <a:buFont typeface="Wingdings"/>
              <a:buChar char=""/>
              <a:tabLst>
                <a:tab pos="881380" algn="l"/>
                <a:tab pos="882015" algn="l"/>
              </a:tabLst>
            </a:pPr>
            <a:r>
              <a:rPr dirty="0" sz="1700" spc="-5" b="1">
                <a:latin typeface="Arial"/>
                <a:cs typeface="Arial"/>
              </a:rPr>
              <a:t>ASREN: </a:t>
            </a:r>
            <a:r>
              <a:rPr dirty="0" sz="1700" spc="-5" b="1">
                <a:solidFill>
                  <a:srgbClr val="006FC0"/>
                </a:solidFill>
                <a:latin typeface="Arial"/>
                <a:cs typeface="Arial"/>
              </a:rPr>
              <a:t>Algeria,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Egypt, Morocco and</a:t>
            </a:r>
            <a:r>
              <a:rPr dirty="0" sz="1700" spc="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006FC0"/>
                </a:solidFill>
                <a:latin typeface="Arial"/>
                <a:cs typeface="Arial"/>
              </a:rPr>
              <a:t>Tunisia.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455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13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9112" y="0"/>
            <a:ext cx="378288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2660" y="2074875"/>
            <a:ext cx="101434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95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WP 1 – </a:t>
            </a:r>
            <a:r>
              <a:rPr dirty="0" sz="2200" spc="-10" b="1">
                <a:solidFill>
                  <a:srgbClr val="FF0000"/>
                </a:solidFill>
                <a:latin typeface="Carlito"/>
                <a:cs typeface="Carlito"/>
              </a:rPr>
              <a:t>Expand and Upgrade </a:t>
            </a:r>
            <a:r>
              <a:rPr dirty="0" sz="2200" spc="-5" b="1">
                <a:solidFill>
                  <a:srgbClr val="FF0000"/>
                </a:solidFill>
                <a:latin typeface="Carlito"/>
                <a:cs typeface="Carlito"/>
              </a:rPr>
              <a:t>Research </a:t>
            </a:r>
            <a:r>
              <a:rPr dirty="0" sz="2200" spc="-10" b="1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dirty="0" sz="2200" spc="-5" b="1">
                <a:solidFill>
                  <a:srgbClr val="FF0000"/>
                </a:solidFill>
                <a:latin typeface="Carlito"/>
                <a:cs typeface="Carlito"/>
              </a:rPr>
              <a:t>Education </a:t>
            </a:r>
            <a:r>
              <a:rPr dirty="0" sz="2200" spc="-10" b="1">
                <a:solidFill>
                  <a:srgbClr val="FF0000"/>
                </a:solidFill>
                <a:latin typeface="Carlito"/>
                <a:cs typeface="Carlito"/>
              </a:rPr>
              <a:t>Network and</a:t>
            </a:r>
            <a:r>
              <a:rPr dirty="0" sz="2200" spc="28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rlito"/>
                <a:cs typeface="Carlito"/>
              </a:rPr>
              <a:t>e-Infrastructures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5788" y="6453403"/>
            <a:ext cx="13830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africaconnect3.org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1420113" y="2692653"/>
            <a:ext cx="1174750" cy="94615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424180" indent="-411480">
              <a:lnSpc>
                <a:spcPts val="2290"/>
              </a:lnSpc>
              <a:spcBef>
                <a:spcPts val="500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1.1</a:t>
            </a:r>
            <a:endParaRPr sz="2000">
              <a:latin typeface="Carlito"/>
              <a:cs typeface="Carlito"/>
            </a:endParaRPr>
          </a:p>
          <a:p>
            <a:pPr marL="424180" indent="-411480">
              <a:lnSpc>
                <a:spcPts val="2185"/>
              </a:lnSpc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1.2</a:t>
            </a:r>
            <a:endParaRPr sz="2000">
              <a:latin typeface="Carlito"/>
              <a:cs typeface="Carlito"/>
            </a:endParaRPr>
          </a:p>
          <a:p>
            <a:pPr marL="424180" indent="-411480">
              <a:lnSpc>
                <a:spcPts val="2290"/>
              </a:lnSpc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9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1.3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5994" y="2742945"/>
            <a:ext cx="5721985" cy="88582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60"/>
              </a:spcBef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Maintenance and Management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of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Regional Network 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Expansion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and Upgrade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of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Connectivity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for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NRENs 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Cloud-based e-Infrastructure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for African Open</a:t>
            </a:r>
            <a:r>
              <a:rPr dirty="0" u="heavy" sz="20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Science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660" y="3919854"/>
            <a:ext cx="584263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95"/>
              </a:spcBef>
              <a:buClr>
                <a:srgbClr val="EC7C30"/>
              </a:buClr>
              <a:buSzPct val="118421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1900" spc="-10" b="1">
                <a:solidFill>
                  <a:srgbClr val="343062"/>
                </a:solidFill>
                <a:latin typeface="Carlito"/>
                <a:cs typeface="Carlito"/>
              </a:rPr>
              <a:t>WP </a:t>
            </a:r>
            <a:r>
              <a:rPr dirty="0" sz="1900" spc="-5" b="1">
                <a:solidFill>
                  <a:srgbClr val="343062"/>
                </a:solidFill>
                <a:latin typeface="Carlito"/>
                <a:cs typeface="Carlito"/>
              </a:rPr>
              <a:t>2 - Development of R&amp;E Services and</a:t>
            </a:r>
            <a:r>
              <a:rPr dirty="0" sz="1900" spc="110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1900" spc="-5" b="1">
                <a:solidFill>
                  <a:srgbClr val="343062"/>
                </a:solidFill>
                <a:latin typeface="Carlito"/>
                <a:cs typeface="Carlito"/>
              </a:rPr>
              <a:t>Applications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0113" y="4407534"/>
            <a:ext cx="1174750" cy="122237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424180" indent="-411480">
              <a:lnSpc>
                <a:spcPts val="2290"/>
              </a:lnSpc>
              <a:spcBef>
                <a:spcPts val="500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2.1</a:t>
            </a:r>
            <a:endParaRPr sz="2000">
              <a:latin typeface="Carlito"/>
              <a:cs typeface="Carlito"/>
            </a:endParaRPr>
          </a:p>
          <a:p>
            <a:pPr marL="424180" indent="-411480">
              <a:lnSpc>
                <a:spcPts val="2180"/>
              </a:lnSpc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9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2.2</a:t>
            </a:r>
            <a:endParaRPr sz="2000">
              <a:latin typeface="Carlito"/>
              <a:cs typeface="Carlito"/>
            </a:endParaRPr>
          </a:p>
          <a:p>
            <a:pPr marL="424180" indent="-411480">
              <a:lnSpc>
                <a:spcPts val="2180"/>
              </a:lnSpc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2.3</a:t>
            </a:r>
            <a:endParaRPr sz="2000">
              <a:latin typeface="Carlito"/>
              <a:cs typeface="Carlito"/>
            </a:endParaRPr>
          </a:p>
          <a:p>
            <a:pPr marL="424180" indent="-411480">
              <a:lnSpc>
                <a:spcPts val="2290"/>
              </a:lnSpc>
              <a:buClr>
                <a:srgbClr val="EC7C30"/>
              </a:buClr>
              <a:buSzPct val="120000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0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2.4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5994" y="4457827"/>
            <a:ext cx="5996940" cy="116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Service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Outreach and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Deployment</a:t>
            </a:r>
            <a:r>
              <a:rPr dirty="0" sz="2000" spc="-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Support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80"/>
              </a:lnSpc>
            </a:pP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Trust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and Identity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Services,</a:t>
            </a:r>
            <a:r>
              <a:rPr dirty="0" u="heavy" sz="2000" spc="-5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eduroam….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180"/>
              </a:lnSpc>
            </a:pP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Proactive Cybersecurity for </a:t>
            </a:r>
            <a:r>
              <a:rPr dirty="0" sz="2000">
                <a:solidFill>
                  <a:srgbClr val="343062"/>
                </a:solidFill>
                <a:latin typeface="Carlito"/>
                <a:cs typeface="Carlito"/>
              </a:rPr>
              <a:t>NRENs and their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Digital</a:t>
            </a:r>
            <a:r>
              <a:rPr dirty="0" sz="2000" spc="2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343062"/>
                </a:solidFill>
                <a:latin typeface="Carlito"/>
                <a:cs typeface="Carlito"/>
              </a:rPr>
              <a:t>Assets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90"/>
              </a:lnSpc>
            </a:pP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Federated </a:t>
            </a:r>
            <a:r>
              <a:rPr dirty="0" u="heavy"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Identity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Management for</a:t>
            </a:r>
            <a:r>
              <a:rPr dirty="0" u="heavy" sz="20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Libraries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866902"/>
            <a:ext cx="78949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AfricaConnect 3 Activities and Work</a:t>
            </a:r>
            <a:r>
              <a:rPr dirty="0" sz="2800" spc="114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Packages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9112" y="0"/>
            <a:ext cx="378288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66902"/>
            <a:ext cx="789685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AfricaConnect 3 Activities and Work</a:t>
            </a:r>
            <a:r>
              <a:rPr dirty="0" sz="2800" spc="12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Packages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5788" y="6453403"/>
            <a:ext cx="13830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africaconnect3.org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962660" y="2122678"/>
            <a:ext cx="8994775" cy="2686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100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WP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3 – Research and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Education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Networks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Capacity</a:t>
            </a:r>
            <a:r>
              <a:rPr dirty="0" sz="2400" spc="-65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Building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C7C30"/>
              </a:buClr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  <a:tab pos="2071370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</a:t>
            </a:r>
            <a:r>
              <a:rPr dirty="0" sz="2200" spc="2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3.1	Governance 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Systems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Review of UA, WACREN and</a:t>
            </a:r>
            <a:r>
              <a:rPr dirty="0" sz="2200" spc="13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ASREN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40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3.2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Sustainability</a:t>
            </a:r>
            <a:r>
              <a:rPr dirty="0" sz="2200" spc="-18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Plan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29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3.3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Sharing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of Best Practices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between</a:t>
            </a:r>
            <a:r>
              <a:rPr dirty="0" sz="2200" spc="-1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NRENs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40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3.4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Capacity Building </a:t>
            </a:r>
            <a:r>
              <a:rPr dirty="0" sz="2200" spc="-10">
                <a:solidFill>
                  <a:srgbClr val="FF0000"/>
                </a:solidFill>
                <a:latin typeface="Carlito"/>
                <a:cs typeface="Carlito"/>
              </a:rPr>
              <a:t>under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the Africa </a:t>
            </a:r>
            <a:r>
              <a:rPr dirty="0" sz="2200" spc="-10">
                <a:solidFill>
                  <a:srgbClr val="FF0000"/>
                </a:solidFill>
                <a:latin typeface="Carlito"/>
                <a:cs typeface="Carlito"/>
              </a:rPr>
              <a:t>Training</a:t>
            </a:r>
            <a:r>
              <a:rPr dirty="0" sz="2200" spc="-16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Initiative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40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3.5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Women Empowerment in </a:t>
            </a:r>
            <a:r>
              <a:rPr dirty="0" sz="2200" spc="-1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African </a:t>
            </a:r>
            <a:r>
              <a:rPr dirty="0" sz="2200" spc="-10">
                <a:solidFill>
                  <a:srgbClr val="FF0000"/>
                </a:solidFill>
                <a:latin typeface="Carlito"/>
                <a:cs typeface="Carlito"/>
              </a:rPr>
              <a:t>NREN</a:t>
            </a:r>
            <a:r>
              <a:rPr dirty="0" sz="2200" spc="-3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community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9112" y="0"/>
            <a:ext cx="378288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66902"/>
            <a:ext cx="789685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AfricaConnect 3 Activities and Work</a:t>
            </a:r>
            <a:r>
              <a:rPr dirty="0" sz="2800" spc="12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Packages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5788" y="6453403"/>
            <a:ext cx="13830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africaconnect3.org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14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962660" y="2122678"/>
            <a:ext cx="9034780" cy="265049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24180" marR="5080" indent="-412115">
              <a:lnSpc>
                <a:spcPts val="2590"/>
              </a:lnSpc>
              <a:spcBef>
                <a:spcPts val="425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WP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4 -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Advocacy for the role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of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digital tools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in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the transformation </a:t>
            </a:r>
            <a:r>
              <a:rPr dirty="0" sz="2400" b="1">
                <a:solidFill>
                  <a:srgbClr val="343062"/>
                </a:solidFill>
                <a:latin typeface="Carlito"/>
                <a:cs typeface="Carlito"/>
              </a:rPr>
              <a:t>of  Education and</a:t>
            </a:r>
            <a:r>
              <a:rPr dirty="0" sz="2400" spc="-25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 b="1">
                <a:solidFill>
                  <a:srgbClr val="343062"/>
                </a:solidFill>
                <a:latin typeface="Carlito"/>
                <a:cs typeface="Carlito"/>
              </a:rPr>
              <a:t>Research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7C30"/>
              </a:buClr>
              <a:buFont typeface="Arial"/>
              <a:buChar char="•"/>
            </a:pPr>
            <a:endParaRPr sz="31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4.1 Advocacy and Donor</a:t>
            </a:r>
            <a:r>
              <a:rPr dirty="0" sz="2200" spc="-18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Engagement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45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4.2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REN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User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Engagement</a:t>
            </a:r>
            <a:r>
              <a:rPr dirty="0" sz="2200" spc="-7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Conferences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29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4.3</a:t>
            </a:r>
            <a:r>
              <a:rPr dirty="0" sz="2200" spc="-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Engagement with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User</a:t>
            </a:r>
            <a:r>
              <a:rPr dirty="0" u="heavy" sz="2200" spc="-8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Communities</a:t>
            </a:r>
            <a:endParaRPr sz="2200">
              <a:latin typeface="Carlito"/>
              <a:cs typeface="Carlito"/>
            </a:endParaRPr>
          </a:p>
          <a:p>
            <a:pPr lvl="1" marL="881380" indent="-412115">
              <a:lnSpc>
                <a:spcPct val="100000"/>
              </a:lnSpc>
              <a:spcBef>
                <a:spcPts val="240"/>
              </a:spcBef>
              <a:buClr>
                <a:srgbClr val="EC7C30"/>
              </a:buClr>
              <a:buSzPct val="120454"/>
              <a:buFont typeface="Arial"/>
              <a:buChar char="•"/>
              <a:tabLst>
                <a:tab pos="881380" algn="l"/>
                <a:tab pos="882015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WP 4.4 Project Visibility and</a:t>
            </a:r>
            <a:r>
              <a:rPr dirty="0" sz="2200" spc="-16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Dissemination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9112" y="0"/>
            <a:ext cx="378288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66902"/>
            <a:ext cx="77577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AfricaConnect3 Enables Science</a:t>
            </a:r>
            <a:r>
              <a:rPr dirty="0" sz="2800" spc="114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Cooperation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5788" y="6408826"/>
            <a:ext cx="13843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africaconnect3.net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1209" y="6408826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17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8005" y="1685695"/>
            <a:ext cx="8502015" cy="439801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EC7C30"/>
              </a:buClr>
              <a:buSzPct val="88636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Providing connectivity between research and education</a:t>
            </a:r>
            <a:r>
              <a:rPr dirty="0" sz="2200" spc="254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communities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Clr>
                <a:srgbClr val="EC7C30"/>
              </a:buClr>
              <a:buSzPct val="88636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Providing mobility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services,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namely: eduroam,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eduGAIN,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eduVPN</a:t>
            </a:r>
            <a:r>
              <a:rPr dirty="0" sz="2200" spc="229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….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Clr>
                <a:srgbClr val="EC7C30"/>
              </a:buClr>
              <a:buSzPct val="88636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Providing clouds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infrastructures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and</a:t>
            </a:r>
            <a:r>
              <a:rPr dirty="0" sz="2200" spc="70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services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90"/>
              </a:spcBef>
              <a:buClr>
                <a:srgbClr val="EC7C30"/>
              </a:buClr>
              <a:buSzPct val="88636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Supporting Open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Science </a:t>
            </a: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through the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LIBSENSE</a:t>
            </a:r>
            <a:r>
              <a:rPr dirty="0" sz="2200" spc="110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project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Clr>
                <a:srgbClr val="EC7C30"/>
              </a:buClr>
              <a:buSzPct val="88636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343062"/>
                </a:solidFill>
                <a:latin typeface="Carlito"/>
                <a:cs typeface="Carlito"/>
              </a:rPr>
              <a:t>Engagement with research and education</a:t>
            </a:r>
            <a:r>
              <a:rPr dirty="0" sz="2200" spc="155" b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343062"/>
                </a:solidFill>
                <a:latin typeface="Carlito"/>
                <a:cs typeface="Carlito"/>
              </a:rPr>
              <a:t>communities</a:t>
            </a:r>
            <a:endParaRPr sz="22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550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AfriGEO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African Group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on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Earth</a:t>
            </a:r>
            <a:r>
              <a:rPr dirty="0" sz="1800" spc="-7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Observation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490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GMES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and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Global Monitoring and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Environment</a:t>
            </a:r>
            <a:r>
              <a:rPr dirty="0" sz="1800" spc="-14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Security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505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AERAP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African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European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Radio Astronomy</a:t>
            </a:r>
            <a:r>
              <a:rPr dirty="0" sz="1800" spc="-8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Partnership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505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DEA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Digital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Earth</a:t>
            </a:r>
            <a:r>
              <a:rPr dirty="0" sz="1800" spc="-7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490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ASFAP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African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Strategy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fo Fundamental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and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Applied</a:t>
            </a:r>
            <a:r>
              <a:rPr dirty="0" sz="1800" spc="-10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Physics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505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AfLS </a:t>
            </a:r>
            <a:r>
              <a:rPr dirty="0" sz="1800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180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African Light Source</a:t>
            </a:r>
            <a:r>
              <a:rPr dirty="0" sz="1800" spc="-50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Community</a:t>
            </a:r>
            <a:endParaRPr sz="1800">
              <a:latin typeface="Carlito"/>
              <a:cs typeface="Carlito"/>
            </a:endParaRPr>
          </a:p>
          <a:p>
            <a:pPr lvl="1" marL="927100" indent="-457200">
              <a:lnSpc>
                <a:spcPct val="100000"/>
              </a:lnSpc>
              <a:spcBef>
                <a:spcPts val="480"/>
              </a:spcBef>
              <a:buSzPct val="119444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Identifying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communities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on </a:t>
            </a:r>
            <a:r>
              <a:rPr dirty="0" sz="1800" spc="-5" b="1">
                <a:solidFill>
                  <a:srgbClr val="EC7C30"/>
                </a:solidFill>
                <a:latin typeface="Carlito"/>
                <a:cs typeface="Carlito"/>
              </a:rPr>
              <a:t>Climate</a:t>
            </a:r>
            <a:r>
              <a:rPr dirty="0" sz="1800" spc="-105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1800" b="1">
                <a:solidFill>
                  <a:srgbClr val="EC7C30"/>
                </a:solidFill>
                <a:latin typeface="Carlito"/>
                <a:cs typeface="Carlito"/>
              </a:rPr>
              <a:t>Actions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9252" y="6393179"/>
            <a:ext cx="0" cy="292735"/>
          </a:xfrm>
          <a:custGeom>
            <a:avLst/>
            <a:gdLst/>
            <a:ahLst/>
            <a:cxnLst/>
            <a:rect l="l" t="t" r="r" b="b"/>
            <a:pathLst>
              <a:path w="0" h="292734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116" y="6435852"/>
            <a:ext cx="778763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9978" y="6368865"/>
            <a:ext cx="649067" cy="28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2896" y="6356603"/>
            <a:ext cx="586739" cy="254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30295" y="6356603"/>
            <a:ext cx="440435" cy="327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6388608"/>
            <a:ext cx="409956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409112" y="0"/>
            <a:ext cx="3783329" cy="2087880"/>
            <a:chOff x="8409112" y="0"/>
            <a:chExt cx="3783329" cy="2087880"/>
          </a:xfrm>
        </p:grpSpPr>
        <p:sp>
          <p:nvSpPr>
            <p:cNvPr id="9" name="object 9"/>
            <p:cNvSpPr/>
            <p:nvPr/>
          </p:nvSpPr>
          <p:spPr>
            <a:xfrm>
              <a:off x="8409112" y="0"/>
              <a:ext cx="3783329" cy="1781175"/>
            </a:xfrm>
            <a:custGeom>
              <a:avLst/>
              <a:gdLst/>
              <a:ahLst/>
              <a:cxnLst/>
              <a:rect l="l" t="t" r="r" b="b"/>
              <a:pathLst>
                <a:path w="3783329" h="1781175">
                  <a:moveTo>
                    <a:pt x="3782887" y="0"/>
                  </a:moveTo>
                  <a:lnTo>
                    <a:pt x="0" y="0"/>
                  </a:lnTo>
                  <a:lnTo>
                    <a:pt x="39681" y="35927"/>
                  </a:lnTo>
                  <a:lnTo>
                    <a:pt x="80317" y="72159"/>
                  </a:lnTo>
                  <a:lnTo>
                    <a:pt x="121232" y="108082"/>
                  </a:lnTo>
                  <a:lnTo>
                    <a:pt x="162424" y="143696"/>
                  </a:lnTo>
                  <a:lnTo>
                    <a:pt x="203892" y="178997"/>
                  </a:lnTo>
                  <a:lnTo>
                    <a:pt x="245633" y="213985"/>
                  </a:lnTo>
                  <a:lnTo>
                    <a:pt x="287646" y="248658"/>
                  </a:lnTo>
                  <a:lnTo>
                    <a:pt x="329929" y="283013"/>
                  </a:lnTo>
                  <a:lnTo>
                    <a:pt x="372480" y="317048"/>
                  </a:lnTo>
                  <a:lnTo>
                    <a:pt x="415297" y="350763"/>
                  </a:lnTo>
                  <a:lnTo>
                    <a:pt x="458379" y="384155"/>
                  </a:lnTo>
                  <a:lnTo>
                    <a:pt x="501723" y="417222"/>
                  </a:lnTo>
                  <a:lnTo>
                    <a:pt x="545328" y="449963"/>
                  </a:lnTo>
                  <a:lnTo>
                    <a:pt x="589193" y="482376"/>
                  </a:lnTo>
                  <a:lnTo>
                    <a:pt x="633314" y="514458"/>
                  </a:lnTo>
                  <a:lnTo>
                    <a:pt x="677690" y="546209"/>
                  </a:lnTo>
                  <a:lnTo>
                    <a:pt x="722320" y="577626"/>
                  </a:lnTo>
                  <a:lnTo>
                    <a:pt x="767202" y="608707"/>
                  </a:lnTo>
                  <a:lnTo>
                    <a:pt x="812333" y="639451"/>
                  </a:lnTo>
                  <a:lnTo>
                    <a:pt x="857713" y="669855"/>
                  </a:lnTo>
                  <a:lnTo>
                    <a:pt x="903339" y="699919"/>
                  </a:lnTo>
                  <a:lnTo>
                    <a:pt x="949209" y="729639"/>
                  </a:lnTo>
                  <a:lnTo>
                    <a:pt x="995321" y="759015"/>
                  </a:lnTo>
                  <a:lnTo>
                    <a:pt x="1041675" y="788044"/>
                  </a:lnTo>
                  <a:lnTo>
                    <a:pt x="1088267" y="816725"/>
                  </a:lnTo>
                  <a:lnTo>
                    <a:pt x="1135096" y="845056"/>
                  </a:lnTo>
                  <a:lnTo>
                    <a:pt x="1182161" y="873035"/>
                  </a:lnTo>
                  <a:lnTo>
                    <a:pt x="1229458" y="900660"/>
                  </a:lnTo>
                  <a:lnTo>
                    <a:pt x="1276988" y="927929"/>
                  </a:lnTo>
                  <a:lnTo>
                    <a:pt x="1324747" y="954841"/>
                  </a:lnTo>
                  <a:lnTo>
                    <a:pt x="1372735" y="981393"/>
                  </a:lnTo>
                  <a:lnTo>
                    <a:pt x="1420948" y="1007585"/>
                  </a:lnTo>
                  <a:lnTo>
                    <a:pt x="1469386" y="1033413"/>
                  </a:lnTo>
                  <a:lnTo>
                    <a:pt x="1566927" y="1083974"/>
                  </a:lnTo>
                  <a:lnTo>
                    <a:pt x="1665343" y="1133060"/>
                  </a:lnTo>
                  <a:lnTo>
                    <a:pt x="1764620" y="1180659"/>
                  </a:lnTo>
                  <a:lnTo>
                    <a:pt x="1864743" y="1226755"/>
                  </a:lnTo>
                  <a:lnTo>
                    <a:pt x="1965697" y="1271333"/>
                  </a:lnTo>
                  <a:lnTo>
                    <a:pt x="2067469" y="1314379"/>
                  </a:lnTo>
                  <a:lnTo>
                    <a:pt x="2170042" y="1355878"/>
                  </a:lnTo>
                  <a:lnTo>
                    <a:pt x="2273404" y="1395816"/>
                  </a:lnTo>
                  <a:lnTo>
                    <a:pt x="2377538" y="1434178"/>
                  </a:lnTo>
                  <a:lnTo>
                    <a:pt x="2482431" y="1470949"/>
                  </a:lnTo>
                  <a:lnTo>
                    <a:pt x="2588068" y="1506116"/>
                  </a:lnTo>
                  <a:lnTo>
                    <a:pt x="2694434" y="1539663"/>
                  </a:lnTo>
                  <a:lnTo>
                    <a:pt x="2801516" y="1571575"/>
                  </a:lnTo>
                  <a:lnTo>
                    <a:pt x="2909297" y="1601839"/>
                  </a:lnTo>
                  <a:lnTo>
                    <a:pt x="3017763" y="1630439"/>
                  </a:lnTo>
                  <a:lnTo>
                    <a:pt x="3126901" y="1657361"/>
                  </a:lnTo>
                  <a:lnTo>
                    <a:pt x="3236695" y="1682590"/>
                  </a:lnTo>
                  <a:lnTo>
                    <a:pt x="3347131" y="1706112"/>
                  </a:lnTo>
                  <a:lnTo>
                    <a:pt x="3458194" y="1727913"/>
                  </a:lnTo>
                  <a:lnTo>
                    <a:pt x="3569869" y="1747976"/>
                  </a:lnTo>
                  <a:lnTo>
                    <a:pt x="3682143" y="1766289"/>
                  </a:lnTo>
                  <a:lnTo>
                    <a:pt x="3782887" y="1781110"/>
                  </a:lnTo>
                  <a:lnTo>
                    <a:pt x="3782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89235" y="234695"/>
              <a:ext cx="1853564" cy="1853564"/>
            </a:xfrm>
            <a:custGeom>
              <a:avLst/>
              <a:gdLst/>
              <a:ahLst/>
              <a:cxnLst/>
              <a:rect l="l" t="t" r="r" b="b"/>
              <a:pathLst>
                <a:path w="1853565" h="1853564">
                  <a:moveTo>
                    <a:pt x="926592" y="0"/>
                  </a:moveTo>
                  <a:lnTo>
                    <a:pt x="878914" y="1205"/>
                  </a:lnTo>
                  <a:lnTo>
                    <a:pt x="831863" y="4784"/>
                  </a:lnTo>
                  <a:lnTo>
                    <a:pt x="785494" y="10677"/>
                  </a:lnTo>
                  <a:lnTo>
                    <a:pt x="739868" y="18827"/>
                  </a:lnTo>
                  <a:lnTo>
                    <a:pt x="695042" y="29175"/>
                  </a:lnTo>
                  <a:lnTo>
                    <a:pt x="651074" y="41662"/>
                  </a:lnTo>
                  <a:lnTo>
                    <a:pt x="608022" y="56232"/>
                  </a:lnTo>
                  <a:lnTo>
                    <a:pt x="565945" y="72824"/>
                  </a:lnTo>
                  <a:lnTo>
                    <a:pt x="524902" y="91382"/>
                  </a:lnTo>
                  <a:lnTo>
                    <a:pt x="484949" y="111846"/>
                  </a:lnTo>
                  <a:lnTo>
                    <a:pt x="446146" y="134159"/>
                  </a:lnTo>
                  <a:lnTo>
                    <a:pt x="408551" y="158263"/>
                  </a:lnTo>
                  <a:lnTo>
                    <a:pt x="372222" y="184098"/>
                  </a:lnTo>
                  <a:lnTo>
                    <a:pt x="337218" y="211607"/>
                  </a:lnTo>
                  <a:lnTo>
                    <a:pt x="303596" y="240732"/>
                  </a:lnTo>
                  <a:lnTo>
                    <a:pt x="271414" y="271414"/>
                  </a:lnTo>
                  <a:lnTo>
                    <a:pt x="240732" y="303596"/>
                  </a:lnTo>
                  <a:lnTo>
                    <a:pt x="211607" y="337218"/>
                  </a:lnTo>
                  <a:lnTo>
                    <a:pt x="184098" y="372222"/>
                  </a:lnTo>
                  <a:lnTo>
                    <a:pt x="158263" y="408551"/>
                  </a:lnTo>
                  <a:lnTo>
                    <a:pt x="134159" y="446146"/>
                  </a:lnTo>
                  <a:lnTo>
                    <a:pt x="111846" y="484949"/>
                  </a:lnTo>
                  <a:lnTo>
                    <a:pt x="91382" y="524902"/>
                  </a:lnTo>
                  <a:lnTo>
                    <a:pt x="72824" y="565945"/>
                  </a:lnTo>
                  <a:lnTo>
                    <a:pt x="56232" y="608022"/>
                  </a:lnTo>
                  <a:lnTo>
                    <a:pt x="41662" y="651074"/>
                  </a:lnTo>
                  <a:lnTo>
                    <a:pt x="29175" y="695042"/>
                  </a:lnTo>
                  <a:lnTo>
                    <a:pt x="18827" y="739868"/>
                  </a:lnTo>
                  <a:lnTo>
                    <a:pt x="10677" y="785494"/>
                  </a:lnTo>
                  <a:lnTo>
                    <a:pt x="4784" y="831863"/>
                  </a:lnTo>
                  <a:lnTo>
                    <a:pt x="1205" y="878914"/>
                  </a:lnTo>
                  <a:lnTo>
                    <a:pt x="0" y="926591"/>
                  </a:lnTo>
                  <a:lnTo>
                    <a:pt x="1205" y="974269"/>
                  </a:lnTo>
                  <a:lnTo>
                    <a:pt x="4784" y="1021320"/>
                  </a:lnTo>
                  <a:lnTo>
                    <a:pt x="10677" y="1067689"/>
                  </a:lnTo>
                  <a:lnTo>
                    <a:pt x="18827" y="1113315"/>
                  </a:lnTo>
                  <a:lnTo>
                    <a:pt x="29175" y="1158141"/>
                  </a:lnTo>
                  <a:lnTo>
                    <a:pt x="41662" y="1202109"/>
                  </a:lnTo>
                  <a:lnTo>
                    <a:pt x="56232" y="1245161"/>
                  </a:lnTo>
                  <a:lnTo>
                    <a:pt x="72824" y="1287238"/>
                  </a:lnTo>
                  <a:lnTo>
                    <a:pt x="91382" y="1328281"/>
                  </a:lnTo>
                  <a:lnTo>
                    <a:pt x="111846" y="1368234"/>
                  </a:lnTo>
                  <a:lnTo>
                    <a:pt x="134159" y="1407037"/>
                  </a:lnTo>
                  <a:lnTo>
                    <a:pt x="158263" y="1444632"/>
                  </a:lnTo>
                  <a:lnTo>
                    <a:pt x="184098" y="1480961"/>
                  </a:lnTo>
                  <a:lnTo>
                    <a:pt x="211607" y="1515965"/>
                  </a:lnTo>
                  <a:lnTo>
                    <a:pt x="240732" y="1549587"/>
                  </a:lnTo>
                  <a:lnTo>
                    <a:pt x="271414" y="1581769"/>
                  </a:lnTo>
                  <a:lnTo>
                    <a:pt x="303596" y="1612451"/>
                  </a:lnTo>
                  <a:lnTo>
                    <a:pt x="337218" y="1641576"/>
                  </a:lnTo>
                  <a:lnTo>
                    <a:pt x="372222" y="1669085"/>
                  </a:lnTo>
                  <a:lnTo>
                    <a:pt x="408551" y="1694920"/>
                  </a:lnTo>
                  <a:lnTo>
                    <a:pt x="446146" y="1719024"/>
                  </a:lnTo>
                  <a:lnTo>
                    <a:pt x="484949" y="1741337"/>
                  </a:lnTo>
                  <a:lnTo>
                    <a:pt x="524902" y="1761801"/>
                  </a:lnTo>
                  <a:lnTo>
                    <a:pt x="565945" y="1780359"/>
                  </a:lnTo>
                  <a:lnTo>
                    <a:pt x="608022" y="1796951"/>
                  </a:lnTo>
                  <a:lnTo>
                    <a:pt x="651074" y="1811521"/>
                  </a:lnTo>
                  <a:lnTo>
                    <a:pt x="695042" y="1824008"/>
                  </a:lnTo>
                  <a:lnTo>
                    <a:pt x="739868" y="1834356"/>
                  </a:lnTo>
                  <a:lnTo>
                    <a:pt x="785494" y="1842506"/>
                  </a:lnTo>
                  <a:lnTo>
                    <a:pt x="831863" y="1848399"/>
                  </a:lnTo>
                  <a:lnTo>
                    <a:pt x="878914" y="1851978"/>
                  </a:lnTo>
                  <a:lnTo>
                    <a:pt x="926592" y="1853183"/>
                  </a:lnTo>
                  <a:lnTo>
                    <a:pt x="974269" y="1851978"/>
                  </a:lnTo>
                  <a:lnTo>
                    <a:pt x="1021320" y="1848399"/>
                  </a:lnTo>
                  <a:lnTo>
                    <a:pt x="1067689" y="1842506"/>
                  </a:lnTo>
                  <a:lnTo>
                    <a:pt x="1113315" y="1834356"/>
                  </a:lnTo>
                  <a:lnTo>
                    <a:pt x="1158141" y="1824008"/>
                  </a:lnTo>
                  <a:lnTo>
                    <a:pt x="1202109" y="1811521"/>
                  </a:lnTo>
                  <a:lnTo>
                    <a:pt x="1245161" y="1796951"/>
                  </a:lnTo>
                  <a:lnTo>
                    <a:pt x="1287238" y="1780359"/>
                  </a:lnTo>
                  <a:lnTo>
                    <a:pt x="1328281" y="1761801"/>
                  </a:lnTo>
                  <a:lnTo>
                    <a:pt x="1368234" y="1741337"/>
                  </a:lnTo>
                  <a:lnTo>
                    <a:pt x="1407037" y="1719024"/>
                  </a:lnTo>
                  <a:lnTo>
                    <a:pt x="1444632" y="1694920"/>
                  </a:lnTo>
                  <a:lnTo>
                    <a:pt x="1480961" y="1669085"/>
                  </a:lnTo>
                  <a:lnTo>
                    <a:pt x="1515965" y="1641576"/>
                  </a:lnTo>
                  <a:lnTo>
                    <a:pt x="1549587" y="1612451"/>
                  </a:lnTo>
                  <a:lnTo>
                    <a:pt x="1581769" y="1581769"/>
                  </a:lnTo>
                  <a:lnTo>
                    <a:pt x="1612451" y="1549587"/>
                  </a:lnTo>
                  <a:lnTo>
                    <a:pt x="1641576" y="1515965"/>
                  </a:lnTo>
                  <a:lnTo>
                    <a:pt x="1669085" y="1480961"/>
                  </a:lnTo>
                  <a:lnTo>
                    <a:pt x="1694920" y="1444632"/>
                  </a:lnTo>
                  <a:lnTo>
                    <a:pt x="1719024" y="1407037"/>
                  </a:lnTo>
                  <a:lnTo>
                    <a:pt x="1741337" y="1368234"/>
                  </a:lnTo>
                  <a:lnTo>
                    <a:pt x="1761801" y="1328281"/>
                  </a:lnTo>
                  <a:lnTo>
                    <a:pt x="1780359" y="1287238"/>
                  </a:lnTo>
                  <a:lnTo>
                    <a:pt x="1796951" y="1245161"/>
                  </a:lnTo>
                  <a:lnTo>
                    <a:pt x="1811521" y="1202109"/>
                  </a:lnTo>
                  <a:lnTo>
                    <a:pt x="1824008" y="1158141"/>
                  </a:lnTo>
                  <a:lnTo>
                    <a:pt x="1834356" y="1113315"/>
                  </a:lnTo>
                  <a:lnTo>
                    <a:pt x="1842506" y="1067689"/>
                  </a:lnTo>
                  <a:lnTo>
                    <a:pt x="1848399" y="1021320"/>
                  </a:lnTo>
                  <a:lnTo>
                    <a:pt x="1851978" y="974269"/>
                  </a:lnTo>
                  <a:lnTo>
                    <a:pt x="1853184" y="926591"/>
                  </a:lnTo>
                  <a:lnTo>
                    <a:pt x="1851978" y="878914"/>
                  </a:lnTo>
                  <a:lnTo>
                    <a:pt x="1848399" y="831863"/>
                  </a:lnTo>
                  <a:lnTo>
                    <a:pt x="1842506" y="785494"/>
                  </a:lnTo>
                  <a:lnTo>
                    <a:pt x="1834356" y="739868"/>
                  </a:lnTo>
                  <a:lnTo>
                    <a:pt x="1824008" y="695042"/>
                  </a:lnTo>
                  <a:lnTo>
                    <a:pt x="1811521" y="651074"/>
                  </a:lnTo>
                  <a:lnTo>
                    <a:pt x="1796951" y="608022"/>
                  </a:lnTo>
                  <a:lnTo>
                    <a:pt x="1780359" y="565945"/>
                  </a:lnTo>
                  <a:lnTo>
                    <a:pt x="1761801" y="524902"/>
                  </a:lnTo>
                  <a:lnTo>
                    <a:pt x="1741337" y="484949"/>
                  </a:lnTo>
                  <a:lnTo>
                    <a:pt x="1719024" y="446146"/>
                  </a:lnTo>
                  <a:lnTo>
                    <a:pt x="1694920" y="408551"/>
                  </a:lnTo>
                  <a:lnTo>
                    <a:pt x="1669085" y="372222"/>
                  </a:lnTo>
                  <a:lnTo>
                    <a:pt x="1641576" y="337218"/>
                  </a:lnTo>
                  <a:lnTo>
                    <a:pt x="1612451" y="303596"/>
                  </a:lnTo>
                  <a:lnTo>
                    <a:pt x="1581769" y="271414"/>
                  </a:lnTo>
                  <a:lnTo>
                    <a:pt x="1549587" y="240732"/>
                  </a:lnTo>
                  <a:lnTo>
                    <a:pt x="1515965" y="211607"/>
                  </a:lnTo>
                  <a:lnTo>
                    <a:pt x="1480961" y="184098"/>
                  </a:lnTo>
                  <a:lnTo>
                    <a:pt x="1444632" y="158263"/>
                  </a:lnTo>
                  <a:lnTo>
                    <a:pt x="1407037" y="134159"/>
                  </a:lnTo>
                  <a:lnTo>
                    <a:pt x="1368234" y="111846"/>
                  </a:lnTo>
                  <a:lnTo>
                    <a:pt x="1328281" y="91382"/>
                  </a:lnTo>
                  <a:lnTo>
                    <a:pt x="1287238" y="72824"/>
                  </a:lnTo>
                  <a:lnTo>
                    <a:pt x="1245161" y="56232"/>
                  </a:lnTo>
                  <a:lnTo>
                    <a:pt x="1202109" y="41662"/>
                  </a:lnTo>
                  <a:lnTo>
                    <a:pt x="1158141" y="29175"/>
                  </a:lnTo>
                  <a:lnTo>
                    <a:pt x="1113315" y="18827"/>
                  </a:lnTo>
                  <a:lnTo>
                    <a:pt x="1067689" y="10677"/>
                  </a:lnTo>
                  <a:lnTo>
                    <a:pt x="1021320" y="4784"/>
                  </a:lnTo>
                  <a:lnTo>
                    <a:pt x="974269" y="1205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71175" y="556259"/>
              <a:ext cx="1274064" cy="882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844540" y="2647568"/>
            <a:ext cx="5255895" cy="3140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70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0" b="1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ASREN’s</a:t>
            </a:r>
            <a:r>
              <a:rPr dirty="0" u="heavy" sz="2800" spc="15" b="1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0" b="1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Focus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195"/>
              </a:lnSpc>
              <a:spcBef>
                <a:spcPts val="2690"/>
              </a:spcBef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EC7C30"/>
                </a:solidFill>
                <a:latin typeface="Arial"/>
                <a:cs typeface="Arial"/>
              </a:rPr>
              <a:t>Infrastructures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&amp;</a:t>
            </a:r>
            <a:r>
              <a:rPr dirty="0" sz="2800" spc="4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Connectivity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025"/>
              </a:lnSpc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Science</a:t>
            </a:r>
            <a:r>
              <a:rPr dirty="0" sz="2800" spc="7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Cooperation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025"/>
              </a:lnSpc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Open Science &amp; Open</a:t>
            </a:r>
            <a:r>
              <a:rPr dirty="0" sz="2800" spc="7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Access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025"/>
              </a:lnSpc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Open Science</a:t>
            </a:r>
            <a:r>
              <a:rPr dirty="0" sz="2800" spc="8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Cloud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025"/>
              </a:lnSpc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Community</a:t>
            </a:r>
            <a:r>
              <a:rPr dirty="0" sz="2800" spc="10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Engagement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ts val="3195"/>
              </a:lnSpc>
            </a:pPr>
            <a:r>
              <a:rPr dirty="0" sz="28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Capacity</a:t>
            </a:r>
            <a:r>
              <a:rPr dirty="0" sz="2800" spc="8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Building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1209" y="6408826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18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8604" y="396174"/>
            <a:ext cx="7770495" cy="1760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dirty="0" sz="5400" b="0">
                <a:solidFill>
                  <a:srgbClr val="343062"/>
                </a:solidFill>
                <a:latin typeface="Carlito"/>
                <a:cs typeface="Carlito"/>
              </a:rPr>
              <a:t>Now </a:t>
            </a:r>
            <a:r>
              <a:rPr dirty="0" sz="5400" spc="-5" b="0">
                <a:solidFill>
                  <a:srgbClr val="343062"/>
                </a:solidFill>
                <a:latin typeface="Carlito"/>
                <a:cs typeface="Carlito"/>
              </a:rPr>
              <a:t>Brainstorming  AfricaConnect</a:t>
            </a:r>
            <a:r>
              <a:rPr dirty="0" sz="5400" spc="-5">
                <a:solidFill>
                  <a:srgbClr val="FF0000"/>
                </a:solidFill>
              </a:rPr>
              <a:t>4?</a:t>
            </a:r>
            <a:r>
              <a:rPr dirty="0" sz="5400">
                <a:solidFill>
                  <a:srgbClr val="FF0000"/>
                </a:solidFill>
              </a:rPr>
              <a:t> </a:t>
            </a:r>
            <a:r>
              <a:rPr dirty="0" sz="5400" spc="-5">
                <a:solidFill>
                  <a:srgbClr val="FF0000"/>
                </a:solidFill>
              </a:rPr>
              <a:t>2025-2029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3627" y="2485644"/>
            <a:ext cx="4511040" cy="3383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657333" y="6408826"/>
            <a:ext cx="952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1209" y="6408826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19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285" y="660654"/>
            <a:ext cx="11610975" cy="5243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35"/>
              </a:lnSpc>
              <a:spcBef>
                <a:spcPts val="95"/>
              </a:spcBef>
            </a:pP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Observations, Global Trends, Priorities, </a:t>
            </a:r>
            <a:r>
              <a:rPr dirty="0" sz="2800" spc="-10" b="1">
                <a:solidFill>
                  <a:srgbClr val="EC7C30"/>
                </a:solidFill>
                <a:latin typeface="Arial"/>
                <a:cs typeface="Arial"/>
              </a:rPr>
              <a:t>SDGs</a:t>
            </a:r>
            <a:r>
              <a:rPr dirty="0" sz="2800" spc="105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……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dirty="0" sz="2200" spc="-5" b="1">
                <a:solidFill>
                  <a:srgbClr val="FF0000"/>
                </a:solidFill>
                <a:latin typeface="Arial"/>
                <a:cs typeface="Arial"/>
              </a:rPr>
              <a:t>Climate Actions, </a:t>
            </a:r>
            <a:r>
              <a:rPr dirty="0" sz="2200" spc="-5" b="1">
                <a:solidFill>
                  <a:srgbClr val="6F2F9F"/>
                </a:solidFill>
                <a:latin typeface="Arial"/>
                <a:cs typeface="Arial"/>
              </a:rPr>
              <a:t>Earth Observation, </a:t>
            </a:r>
            <a:r>
              <a:rPr dirty="0" sz="2200" spc="-5" b="1">
                <a:solidFill>
                  <a:srgbClr val="6FAC46"/>
                </a:solidFill>
                <a:latin typeface="Arial"/>
                <a:cs typeface="Arial"/>
              </a:rPr>
              <a:t>Health Care, </a:t>
            </a:r>
            <a:r>
              <a:rPr dirty="0" sz="2200" spc="-5" b="1">
                <a:solidFill>
                  <a:srgbClr val="006FC0"/>
                </a:solidFill>
                <a:latin typeface="Arial"/>
                <a:cs typeface="Arial"/>
              </a:rPr>
              <a:t>Internet</a:t>
            </a:r>
            <a:r>
              <a:rPr dirty="0" sz="2200" spc="18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006FC0"/>
                </a:solidFill>
                <a:latin typeface="Arial"/>
                <a:cs typeface="Arial"/>
              </a:rPr>
              <a:t>Governance…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Arial"/>
              <a:cs typeface="Arial"/>
            </a:endParaRPr>
          </a:p>
          <a:p>
            <a:pPr marL="934085" indent="-412115">
              <a:lnSpc>
                <a:spcPct val="100000"/>
              </a:lnSpc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UN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SDGs </a:t>
            </a:r>
            <a:r>
              <a:rPr dirty="0" sz="2800" spc="-5">
                <a:solidFill>
                  <a:srgbClr val="343062"/>
                </a:solidFill>
                <a:latin typeface="Wingdings"/>
                <a:cs typeface="Wingdings"/>
              </a:rPr>
              <a:t></a:t>
            </a:r>
            <a:r>
              <a:rPr dirty="0" sz="2800" spc="-5">
                <a:solidFill>
                  <a:srgbClr val="343062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Science, Research, Education,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Community</a:t>
            </a:r>
            <a:r>
              <a:rPr dirty="0" sz="2800" spc="14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Engagement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35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Science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Science</a:t>
            </a:r>
            <a:r>
              <a:rPr dirty="0" sz="2800" spc="4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Diplomacy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25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Open Science, Open Access, Open</a:t>
            </a:r>
            <a:r>
              <a:rPr dirty="0" sz="2800" spc="8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Data….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25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Science Communities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Communities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of</a:t>
            </a:r>
            <a:r>
              <a:rPr dirty="0" sz="2800" spc="1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Practice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40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Scientific</a:t>
            </a:r>
            <a:r>
              <a:rPr dirty="0" sz="28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Computing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20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Science Collaboration</a:t>
            </a:r>
            <a:r>
              <a:rPr dirty="0" sz="2800" spc="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Platforms</a:t>
            </a:r>
            <a:endParaRPr sz="2800">
              <a:latin typeface="Carlito"/>
              <a:cs typeface="Carlito"/>
            </a:endParaRPr>
          </a:p>
          <a:p>
            <a:pPr marL="934085" indent="-412115">
              <a:lnSpc>
                <a:spcPct val="100000"/>
              </a:lnSpc>
              <a:spcBef>
                <a:spcPts val="330"/>
              </a:spcBef>
              <a:buClr>
                <a:srgbClr val="EC7C30"/>
              </a:buClr>
              <a:buSzPct val="119642"/>
              <a:buFont typeface="Arial"/>
              <a:buChar char="•"/>
              <a:tabLst>
                <a:tab pos="933450" algn="l"/>
                <a:tab pos="934719" algn="l"/>
              </a:tabLst>
            </a:pP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Internet Access, </a:t>
            </a:r>
            <a:r>
              <a:rPr dirty="0" sz="2800" spc="-10">
                <a:solidFill>
                  <a:srgbClr val="343062"/>
                </a:solidFill>
                <a:latin typeface="Carlito"/>
                <a:cs typeface="Carlito"/>
              </a:rPr>
              <a:t>Security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and</a:t>
            </a:r>
            <a:r>
              <a:rPr dirty="0" sz="2800" spc="8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800" spc="-5">
                <a:solidFill>
                  <a:srgbClr val="343062"/>
                </a:solidFill>
                <a:latin typeface="Carlito"/>
                <a:cs typeface="Carlito"/>
              </a:rPr>
              <a:t>Governance</a:t>
            </a:r>
            <a:endParaRPr sz="2800">
              <a:latin typeface="Carlito"/>
              <a:cs typeface="Carlito"/>
            </a:endParaRPr>
          </a:p>
          <a:p>
            <a:pPr marL="3220085">
              <a:lnSpc>
                <a:spcPct val="100000"/>
              </a:lnSpc>
              <a:spcBef>
                <a:spcPts val="3295"/>
              </a:spcBef>
            </a:pPr>
            <a:r>
              <a:rPr dirty="0" sz="3200" spc="-5" b="1">
                <a:solidFill>
                  <a:srgbClr val="FF0000"/>
                </a:solidFill>
                <a:latin typeface="Carlito"/>
                <a:cs typeface="Carlito"/>
              </a:rPr>
              <a:t>This </a:t>
            </a:r>
            <a:r>
              <a:rPr dirty="0" sz="3200" b="1">
                <a:solidFill>
                  <a:srgbClr val="FF0000"/>
                </a:solidFill>
                <a:latin typeface="Carlito"/>
                <a:cs typeface="Carlito"/>
              </a:rPr>
              <a:t>is a </a:t>
            </a:r>
            <a:r>
              <a:rPr dirty="0" sz="3200" spc="-5" b="1">
                <a:solidFill>
                  <a:srgbClr val="FF0000"/>
                </a:solidFill>
                <a:latin typeface="Carlito"/>
                <a:cs typeface="Carlito"/>
              </a:rPr>
              <a:t>call for </a:t>
            </a:r>
            <a:r>
              <a:rPr dirty="0" sz="3200" b="1">
                <a:solidFill>
                  <a:srgbClr val="FF0000"/>
                </a:solidFill>
                <a:latin typeface="Carlito"/>
                <a:cs typeface="Carlito"/>
              </a:rPr>
              <a:t>a new </a:t>
            </a:r>
            <a:r>
              <a:rPr dirty="0" sz="3200" spc="-5" b="1">
                <a:solidFill>
                  <a:srgbClr val="FF0000"/>
                </a:solidFill>
                <a:latin typeface="Carlito"/>
                <a:cs typeface="Carlito"/>
              </a:rPr>
              <a:t>role/engagement </a:t>
            </a:r>
            <a:r>
              <a:rPr dirty="0" sz="3200" b="1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dirty="0" sz="3200" spc="-7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rlito"/>
                <a:cs typeface="Carlito"/>
              </a:rPr>
              <a:t>NRENs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19943" y="2365248"/>
            <a:ext cx="1837944" cy="2938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001511" y="4579746"/>
              <a:ext cx="106680" cy="40005"/>
            </a:xfrm>
            <a:custGeom>
              <a:avLst/>
              <a:gdLst/>
              <a:ahLst/>
              <a:cxnLst/>
              <a:rect l="l" t="t" r="r" b="b"/>
              <a:pathLst>
                <a:path w="106679" h="40004">
                  <a:moveTo>
                    <a:pt x="106679" y="0"/>
                  </a:moveTo>
                  <a:lnTo>
                    <a:pt x="0" y="0"/>
                  </a:lnTo>
                  <a:lnTo>
                    <a:pt x="0" y="39623"/>
                  </a:lnTo>
                  <a:lnTo>
                    <a:pt x="106679" y="39623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3039" y="3330016"/>
            <a:ext cx="11670665" cy="2115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Science Cooperation 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3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Crucial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 Development, e.g.</a:t>
            </a:r>
            <a:r>
              <a:rPr dirty="0" sz="3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UN-SDGs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35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Infrastructure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3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Crucial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 Science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Cooperation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25"/>
              </a:spcBef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Research &amp;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Networks are</a:t>
            </a:r>
            <a:r>
              <a:rPr dirty="0" sz="3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3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Crucial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 the</a:t>
            </a:r>
            <a:r>
              <a:rPr dirty="0" sz="30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u="heavy" sz="3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Crucials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319" y="2338578"/>
            <a:ext cx="57175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EC7C30"/>
                </a:solidFill>
                <a:latin typeface="Arial"/>
                <a:cs typeface="Arial"/>
              </a:rPr>
              <a:t>Who is the</a:t>
            </a:r>
            <a:r>
              <a:rPr dirty="0" sz="4800" spc="-5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4800" spc="-5">
                <a:solidFill>
                  <a:srgbClr val="EC7C30"/>
                </a:solidFill>
                <a:latin typeface="Arial"/>
                <a:cs typeface="Arial"/>
              </a:rPr>
              <a:t>Crucial?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1209" y="6408826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20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709" y="147650"/>
            <a:ext cx="5293995" cy="95376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1736725" algn="l"/>
              </a:tabLst>
            </a:pPr>
            <a:r>
              <a:rPr dirty="0" sz="3200" spc="-5" b="1">
                <a:solidFill>
                  <a:srgbClr val="EC7C30"/>
                </a:solidFill>
                <a:latin typeface="Carlito"/>
                <a:cs typeface="Carlito"/>
              </a:rPr>
              <a:t>Memorandum </a:t>
            </a:r>
            <a:r>
              <a:rPr dirty="0" sz="3200" b="1">
                <a:solidFill>
                  <a:srgbClr val="EC7C30"/>
                </a:solidFill>
                <a:latin typeface="Carlito"/>
                <a:cs typeface="Carlito"/>
              </a:rPr>
              <a:t>of Collaboration  Including	</a:t>
            </a:r>
            <a:r>
              <a:rPr dirty="0" sz="3200" spc="-5" b="1">
                <a:solidFill>
                  <a:srgbClr val="EC7C30"/>
                </a:solidFill>
                <a:latin typeface="Carlito"/>
                <a:cs typeface="Carlito"/>
              </a:rPr>
              <a:t>Open</a:t>
            </a:r>
            <a:r>
              <a:rPr dirty="0" sz="3200" spc="-20" b="1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3200" b="1">
                <a:solidFill>
                  <a:srgbClr val="EC7C30"/>
                </a:solidFill>
                <a:latin typeface="Carlito"/>
                <a:cs typeface="Carlito"/>
              </a:rPr>
              <a:t>Science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627" y="1470660"/>
            <a:ext cx="11282680" cy="4902835"/>
            <a:chOff x="71627" y="1470660"/>
            <a:chExt cx="11282680" cy="4902835"/>
          </a:xfrm>
        </p:grpSpPr>
        <p:sp>
          <p:nvSpPr>
            <p:cNvPr id="5" name="object 5"/>
            <p:cNvSpPr/>
            <p:nvPr/>
          </p:nvSpPr>
          <p:spPr>
            <a:xfrm>
              <a:off x="4843272" y="2282952"/>
              <a:ext cx="3742944" cy="2471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627" y="1470660"/>
              <a:ext cx="45720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15211" y="4165092"/>
              <a:ext cx="1324356" cy="12374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20512" y="4905756"/>
              <a:ext cx="2138172" cy="1467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581387" y="4250436"/>
              <a:ext cx="1772411" cy="13106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475723" y="2992628"/>
            <a:ext cx="20186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Discussions  </a:t>
            </a:r>
            <a:r>
              <a:rPr dirty="0" sz="2400" spc="5" b="1">
                <a:latin typeface="Arial"/>
                <a:cs typeface="Arial"/>
              </a:rPr>
              <a:t>with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UNESCO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951209" y="6408826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21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402" y="3526917"/>
            <a:ext cx="512699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ASREN is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Official Observer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with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EOSC</a:t>
            </a:r>
            <a:r>
              <a:rPr dirty="0" sz="2400" spc="-1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and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Contributes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to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Several Task</a:t>
            </a:r>
            <a:r>
              <a:rPr dirty="0" sz="2400" spc="-5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Forces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636" y="401827"/>
            <a:ext cx="93827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C7C30"/>
                </a:solidFill>
              </a:rPr>
              <a:t>ASREN recognized by </a:t>
            </a:r>
            <a:r>
              <a:rPr dirty="0" spc="-5">
                <a:solidFill>
                  <a:srgbClr val="EC7C30"/>
                </a:solidFill>
              </a:rPr>
              <a:t>Regional OS Clouds </a:t>
            </a:r>
            <a:r>
              <a:rPr dirty="0">
                <a:solidFill>
                  <a:srgbClr val="EC7C30"/>
                </a:solidFill>
              </a:rPr>
              <a:t>and</a:t>
            </a:r>
            <a:r>
              <a:rPr dirty="0" spc="-105">
                <a:solidFill>
                  <a:srgbClr val="EC7C30"/>
                </a:solidFill>
              </a:rPr>
              <a:t> </a:t>
            </a:r>
            <a:r>
              <a:rPr dirty="0" spc="-5">
                <a:solidFill>
                  <a:srgbClr val="EC7C30"/>
                </a:solidFill>
              </a:rPr>
              <a:t>Platforms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90727" y="1138427"/>
            <a:ext cx="10932160" cy="4660900"/>
            <a:chOff x="490727" y="1138427"/>
            <a:chExt cx="10932160" cy="4660900"/>
          </a:xfrm>
        </p:grpSpPr>
        <p:sp>
          <p:nvSpPr>
            <p:cNvPr id="9" name="object 9"/>
            <p:cNvSpPr/>
            <p:nvPr/>
          </p:nvSpPr>
          <p:spPr>
            <a:xfrm>
              <a:off x="8391144" y="1876044"/>
              <a:ext cx="3031236" cy="17434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5211" y="1138427"/>
              <a:ext cx="3332353" cy="1161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0727" y="2118360"/>
              <a:ext cx="5797296" cy="15544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22975" y="3933444"/>
              <a:ext cx="2459735" cy="1865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566784" y="3903979"/>
            <a:ext cx="31743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ASREN </a:t>
            </a:r>
            <a:r>
              <a:rPr dirty="0" sz="1800" spc="15" b="1">
                <a:latin typeface="Arial"/>
                <a:cs typeface="Arial"/>
              </a:rPr>
              <a:t>was </a:t>
            </a:r>
            <a:r>
              <a:rPr dirty="0" sz="1800" b="1">
                <a:latin typeface="Arial"/>
                <a:cs typeface="Arial"/>
              </a:rPr>
              <a:t>part of the  planning </a:t>
            </a:r>
            <a:r>
              <a:rPr dirty="0" sz="1800" spc="-5" b="1">
                <a:latin typeface="Arial"/>
                <a:cs typeface="Arial"/>
              </a:rPr>
              <a:t>process, mainly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  for </a:t>
            </a:r>
            <a:r>
              <a:rPr dirty="0" sz="1800" spc="-5" b="1">
                <a:latin typeface="Arial"/>
                <a:cs typeface="Arial"/>
              </a:rPr>
              <a:t>infrastructures  </a:t>
            </a:r>
            <a:r>
              <a:rPr dirty="0" sz="1800" b="1">
                <a:latin typeface="Arial"/>
                <a:cs typeface="Arial"/>
              </a:rPr>
              <a:t>component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0763" y="5877864"/>
            <a:ext cx="28321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Good </a:t>
            </a:r>
            <a:r>
              <a:rPr dirty="0" sz="1800" spc="-5" b="1">
                <a:latin typeface="Arial"/>
                <a:cs typeface="Arial"/>
              </a:rPr>
              <a:t>Cooperation </a:t>
            </a:r>
            <a:r>
              <a:rPr dirty="0" sz="1800" spc="5" b="1">
                <a:latin typeface="Arial"/>
                <a:cs typeface="Arial"/>
              </a:rPr>
              <a:t>with  </a:t>
            </a:r>
            <a:r>
              <a:rPr dirty="0" sz="1800" spc="-10" b="1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ational 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nitiatives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5" b="1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pen  </a:t>
            </a:r>
            <a:r>
              <a:rPr dirty="0" sz="1800" spc="-5" b="1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cience 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Europe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299" y="480186"/>
            <a:ext cx="81908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EC7C30"/>
                </a:solidFill>
                <a:latin typeface="Arial"/>
                <a:cs typeface="Arial"/>
              </a:rPr>
              <a:t>ASREN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EC7C30"/>
                </a:solidFill>
                <a:latin typeface="Arial"/>
                <a:cs typeface="Arial"/>
              </a:rPr>
              <a:t>start its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Regional Harvesting</a:t>
            </a:r>
            <a:r>
              <a:rPr dirty="0" sz="2800" spc="9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7740" y="5654040"/>
            <a:ext cx="6093460" cy="685800"/>
            <a:chOff x="4777740" y="5654040"/>
            <a:chExt cx="6093460" cy="685800"/>
          </a:xfrm>
        </p:grpSpPr>
        <p:sp>
          <p:nvSpPr>
            <p:cNvPr id="7" name="object 7"/>
            <p:cNvSpPr/>
            <p:nvPr/>
          </p:nvSpPr>
          <p:spPr>
            <a:xfrm>
              <a:off x="8127492" y="5684520"/>
              <a:ext cx="2743200" cy="586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77740" y="5654040"/>
              <a:ext cx="27432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00735" marR="4792345" indent="-2870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800735" algn="l"/>
                <a:tab pos="801370" algn="l"/>
              </a:tabLst>
            </a:pPr>
            <a:r>
              <a:rPr dirty="0" b="1">
                <a:latin typeface="Arial"/>
                <a:cs typeface="Arial"/>
              </a:rPr>
              <a:t>LA </a:t>
            </a:r>
            <a:r>
              <a:rPr dirty="0" spc="-5" b="1">
                <a:latin typeface="Arial"/>
                <a:cs typeface="Arial"/>
              </a:rPr>
              <a:t>Referencia </a:t>
            </a:r>
            <a:r>
              <a:rPr dirty="0" spc="-5"/>
              <a:t>and ASREN worked together in  </a:t>
            </a:r>
            <a:r>
              <a:rPr dirty="0"/>
              <a:t>a </a:t>
            </a:r>
            <a:r>
              <a:rPr dirty="0" spc="-5"/>
              <a:t>pilot experience using </a:t>
            </a:r>
            <a:r>
              <a:rPr dirty="0" b="1">
                <a:latin typeface="Arial"/>
                <a:cs typeface="Arial"/>
              </a:rPr>
              <a:t>LA </a:t>
            </a:r>
            <a:r>
              <a:rPr dirty="0" spc="-5" b="1">
                <a:latin typeface="Arial"/>
                <a:cs typeface="Arial"/>
              </a:rPr>
              <a:t>Referencia  </a:t>
            </a:r>
            <a:r>
              <a:rPr dirty="0" spc="-5"/>
              <a:t>software platform:</a:t>
            </a:r>
          </a:p>
          <a:p>
            <a:pPr lvl="1" marL="1257935" marR="4824730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1257935" algn="l"/>
                <a:tab pos="1258570" algn="l"/>
              </a:tabLst>
            </a:pP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harvesting and validating samples </a:t>
            </a:r>
            <a:r>
              <a:rPr dirty="0" sz="2400">
                <a:solidFill>
                  <a:srgbClr val="EC7C30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Arabic  repositories</a:t>
            </a:r>
            <a:endParaRPr sz="2400">
              <a:latin typeface="Arial"/>
              <a:cs typeface="Arial"/>
            </a:endParaRPr>
          </a:p>
          <a:p>
            <a:pPr lvl="1" marL="1257935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1257935" algn="l"/>
                <a:tab pos="1258570" algn="l"/>
              </a:tabLst>
            </a:pP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knowledge sharing and technical</a:t>
            </a:r>
            <a:r>
              <a:rPr dirty="0" sz="2400" spc="9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meetings</a:t>
            </a:r>
            <a:endParaRPr sz="2400">
              <a:latin typeface="Arial"/>
              <a:cs typeface="Arial"/>
            </a:endParaRPr>
          </a:p>
          <a:p>
            <a:pPr lvl="1" marL="1257935" marR="4807585" indent="-287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1257935" algn="l"/>
                <a:tab pos="1258570" algn="l"/>
              </a:tabLst>
            </a:pP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evaluating </a:t>
            </a:r>
            <a:r>
              <a:rPr dirty="0" sz="2400">
                <a:solidFill>
                  <a:srgbClr val="EC7C30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software as an alternative </a:t>
            </a:r>
            <a:r>
              <a:rPr dirty="0" sz="2400">
                <a:solidFill>
                  <a:srgbClr val="EC7C30"/>
                </a:solidFill>
                <a:latin typeface="Arial"/>
                <a:cs typeface="Arial"/>
              </a:rPr>
              <a:t>for  </a:t>
            </a: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building</a:t>
            </a:r>
            <a:r>
              <a:rPr dirty="0" sz="2400" spc="4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EC7C30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800735" indent="-287020">
              <a:lnSpc>
                <a:spcPct val="100000"/>
              </a:lnSpc>
              <a:buClr>
                <a:srgbClr val="000000"/>
              </a:buClr>
              <a:buChar char="•"/>
              <a:tabLst>
                <a:tab pos="800735" algn="l"/>
                <a:tab pos="801370" algn="l"/>
              </a:tabLst>
            </a:pPr>
            <a:r>
              <a:rPr dirty="0" spc="-5"/>
              <a:t>The pilot was </a:t>
            </a:r>
            <a:r>
              <a:rPr dirty="0"/>
              <a:t>very successful, and </a:t>
            </a:r>
            <a:r>
              <a:rPr dirty="0" spc="-5"/>
              <a:t>both</a:t>
            </a:r>
            <a:r>
              <a:rPr dirty="0" spc="25"/>
              <a:t> </a:t>
            </a:r>
            <a:r>
              <a:rPr dirty="0" spc="-5"/>
              <a:t>learned</a:t>
            </a:r>
          </a:p>
          <a:p>
            <a:pPr marL="800735">
              <a:lnSpc>
                <a:spcPts val="2500"/>
              </a:lnSpc>
            </a:pPr>
            <a:r>
              <a:rPr dirty="0" spc="-5"/>
              <a:t>a lot </a:t>
            </a:r>
            <a:r>
              <a:rPr dirty="0" spc="-10"/>
              <a:t>in </a:t>
            </a:r>
            <a:r>
              <a:rPr dirty="0"/>
              <a:t>the</a:t>
            </a:r>
            <a:r>
              <a:rPr dirty="0" spc="25"/>
              <a:t> </a:t>
            </a:r>
            <a:r>
              <a:rPr dirty="0" spc="-5"/>
              <a:t>process</a:t>
            </a:r>
            <a:r>
              <a:rPr dirty="0" sz="1400" spc="-5"/>
              <a:t>.</a:t>
            </a:r>
            <a:endParaRPr sz="1400"/>
          </a:p>
          <a:p>
            <a:pPr marL="3912870">
              <a:lnSpc>
                <a:spcPts val="2500"/>
              </a:lnSpc>
            </a:pPr>
            <a:r>
              <a:rPr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0000"/>
                </a:solidFill>
                <a:latin typeface="Arial"/>
                <a:cs typeface="Arial"/>
              </a:rPr>
              <a:t>Deployment agreement </a:t>
            </a:r>
            <a:r>
              <a:rPr dirty="0" b="1">
                <a:solidFill>
                  <a:srgbClr val="FF0000"/>
                </a:solidFill>
                <a:latin typeface="Arial"/>
                <a:cs typeface="Arial"/>
              </a:rPr>
              <a:t>signed in </a:t>
            </a:r>
            <a:r>
              <a:rPr dirty="0" spc="-5" b="1">
                <a:solidFill>
                  <a:srgbClr val="FF0000"/>
                </a:solidFill>
                <a:latin typeface="Arial"/>
                <a:cs typeface="Arial"/>
              </a:rPr>
              <a:t>June </a:t>
            </a:r>
            <a:r>
              <a:rPr dirty="0" b="1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dirty="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FF0000"/>
                </a:solidFill>
                <a:latin typeface="Arial"/>
                <a:cs typeface="Arial"/>
              </a:rPr>
              <a:t>TNC22</a:t>
            </a:r>
          </a:p>
        </p:txBody>
      </p:sp>
      <p:sp>
        <p:nvSpPr>
          <p:cNvPr id="10" name="object 10"/>
          <p:cNvSpPr/>
          <p:nvPr/>
        </p:nvSpPr>
        <p:spPr>
          <a:xfrm>
            <a:off x="7670292" y="2214372"/>
            <a:ext cx="4020311" cy="1999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657333" y="6453403"/>
            <a:ext cx="952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292" y="274065"/>
            <a:ext cx="56222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Cloud Debate</a:t>
            </a:r>
            <a:r>
              <a:rPr dirty="0" spc="-14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Planstorming</a:t>
            </a: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82751" y="1601724"/>
            <a:ext cx="10994390" cy="4592320"/>
            <a:chOff x="682751" y="1601724"/>
            <a:chExt cx="10994390" cy="4592320"/>
          </a:xfrm>
        </p:grpSpPr>
        <p:sp>
          <p:nvSpPr>
            <p:cNvPr id="7" name="object 7"/>
            <p:cNvSpPr/>
            <p:nvPr/>
          </p:nvSpPr>
          <p:spPr>
            <a:xfrm>
              <a:off x="5236463" y="3523488"/>
              <a:ext cx="2218943" cy="14630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74563" y="2045208"/>
              <a:ext cx="2010156" cy="1202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40268" y="3523488"/>
              <a:ext cx="3436620" cy="1463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45024" y="5279136"/>
              <a:ext cx="6531864" cy="914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35111" y="1601724"/>
              <a:ext cx="3418332" cy="19217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2751" y="1859255"/>
              <a:ext cx="3493438" cy="2284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87908" y="4509516"/>
              <a:ext cx="3662172" cy="9966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657333" y="6453403"/>
            <a:ext cx="952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62660" y="1606041"/>
            <a:ext cx="9712325" cy="3770629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424180" marR="60960" indent="-412115">
              <a:lnSpc>
                <a:spcPts val="3240"/>
              </a:lnSpc>
              <a:spcBef>
                <a:spcPts val="505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Science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Cooperation and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Societal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development to advance 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progress towards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achieving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the UN</a:t>
            </a:r>
            <a:r>
              <a:rPr dirty="0" sz="3000" spc="15" b="1" i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SDGs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C7C30"/>
              </a:buClr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424180" indent="-412115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Open Science, Open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Access and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Open</a:t>
            </a:r>
            <a:r>
              <a:rPr dirty="0" sz="3000" spc="35" b="1" i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Data</a:t>
            </a:r>
            <a:endParaRPr sz="3000">
              <a:latin typeface="Carlito"/>
              <a:cs typeface="Carlito"/>
            </a:endParaRPr>
          </a:p>
          <a:p>
            <a:pPr marL="424180" marR="121920" indent="-412115">
              <a:lnSpc>
                <a:spcPts val="3270"/>
              </a:lnSpc>
              <a:spcBef>
                <a:spcPts val="3155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Open Science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Cloud as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effective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means to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enhance science 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collaboration </a:t>
            </a:r>
            <a:r>
              <a:rPr dirty="0" sz="3150" spc="-150" i="1">
                <a:solidFill>
                  <a:srgbClr val="343062"/>
                </a:solidFill>
                <a:latin typeface="Wingdings"/>
                <a:cs typeface="Wingdings"/>
              </a:rPr>
              <a:t></a:t>
            </a:r>
            <a:r>
              <a:rPr dirty="0" sz="3150" spc="-150" i="1">
                <a:solidFill>
                  <a:srgbClr val="343062"/>
                </a:solidFill>
                <a:latin typeface="Times New Roman"/>
                <a:cs typeface="Times New Roman"/>
              </a:rPr>
              <a:t>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Arab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States Open Science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Cloud</a:t>
            </a:r>
            <a:r>
              <a:rPr dirty="0" sz="3000" spc="45" b="1" i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(ASOSC)</a:t>
            </a:r>
            <a:endParaRPr sz="3000">
              <a:latin typeface="Carlito"/>
              <a:cs typeface="Carlito"/>
            </a:endParaRPr>
          </a:p>
          <a:p>
            <a:pPr marL="424180" indent="-412115">
              <a:lnSpc>
                <a:spcPct val="100000"/>
              </a:lnSpc>
              <a:spcBef>
                <a:spcPts val="2690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Regional and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Global Science Communities </a:t>
            </a:r>
            <a:r>
              <a:rPr dirty="0" sz="3000" spc="5" b="1" i="1">
                <a:solidFill>
                  <a:srgbClr val="343062"/>
                </a:solidFill>
                <a:latin typeface="Carlito"/>
                <a:cs typeface="Carlito"/>
              </a:rPr>
              <a:t>to </a:t>
            </a:r>
            <a:r>
              <a:rPr dirty="0" sz="3000" spc="-5" b="1" i="1">
                <a:solidFill>
                  <a:srgbClr val="343062"/>
                </a:solidFill>
                <a:latin typeface="Carlito"/>
                <a:cs typeface="Carlito"/>
              </a:rPr>
              <a:t>foster</a:t>
            </a:r>
            <a:r>
              <a:rPr dirty="0" sz="3000" spc="-30" b="1" i="1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3000" b="1" i="1">
                <a:solidFill>
                  <a:srgbClr val="343062"/>
                </a:solidFill>
                <a:latin typeface="Carlito"/>
                <a:cs typeface="Carlito"/>
              </a:rPr>
              <a:t>growth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608" y="591438"/>
            <a:ext cx="666178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ASREN </a:t>
            </a:r>
            <a:r>
              <a:rPr dirty="0" spc="-5">
                <a:solidFill>
                  <a:srgbClr val="EC7C30"/>
                </a:solidFill>
                <a:latin typeface="Arial"/>
                <a:cs typeface="Arial"/>
              </a:rPr>
              <a:t>Calls </a:t>
            </a: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for </a:t>
            </a:r>
            <a:r>
              <a:rPr dirty="0" spc="-5">
                <a:solidFill>
                  <a:srgbClr val="EC7C30"/>
                </a:solidFill>
                <a:latin typeface="Arial"/>
                <a:cs typeface="Arial"/>
              </a:rPr>
              <a:t>Science</a:t>
            </a:r>
            <a:r>
              <a:rPr dirty="0" spc="-8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Dialogue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9252" y="6393179"/>
            <a:ext cx="0" cy="292735"/>
          </a:xfrm>
          <a:custGeom>
            <a:avLst/>
            <a:gdLst/>
            <a:ahLst/>
            <a:cxnLst/>
            <a:rect l="l" t="t" r="r" b="b"/>
            <a:pathLst>
              <a:path w="0" h="292734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116" y="6435852"/>
            <a:ext cx="778763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9978" y="6368865"/>
            <a:ext cx="649067" cy="28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2896" y="6356603"/>
            <a:ext cx="586739" cy="254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30295" y="6356603"/>
            <a:ext cx="440435" cy="327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6388608"/>
            <a:ext cx="409956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409112" y="0"/>
            <a:ext cx="3783329" cy="2087880"/>
            <a:chOff x="8409112" y="0"/>
            <a:chExt cx="3783329" cy="2087880"/>
          </a:xfrm>
        </p:grpSpPr>
        <p:sp>
          <p:nvSpPr>
            <p:cNvPr id="9" name="object 9"/>
            <p:cNvSpPr/>
            <p:nvPr/>
          </p:nvSpPr>
          <p:spPr>
            <a:xfrm>
              <a:off x="8409112" y="0"/>
              <a:ext cx="3783329" cy="1781175"/>
            </a:xfrm>
            <a:custGeom>
              <a:avLst/>
              <a:gdLst/>
              <a:ahLst/>
              <a:cxnLst/>
              <a:rect l="l" t="t" r="r" b="b"/>
              <a:pathLst>
                <a:path w="3783329" h="1781175">
                  <a:moveTo>
                    <a:pt x="3782887" y="0"/>
                  </a:moveTo>
                  <a:lnTo>
                    <a:pt x="0" y="0"/>
                  </a:lnTo>
                  <a:lnTo>
                    <a:pt x="39681" y="35927"/>
                  </a:lnTo>
                  <a:lnTo>
                    <a:pt x="80317" y="72159"/>
                  </a:lnTo>
                  <a:lnTo>
                    <a:pt x="121232" y="108082"/>
                  </a:lnTo>
                  <a:lnTo>
                    <a:pt x="162424" y="143696"/>
                  </a:lnTo>
                  <a:lnTo>
                    <a:pt x="203892" y="178997"/>
                  </a:lnTo>
                  <a:lnTo>
                    <a:pt x="245633" y="213985"/>
                  </a:lnTo>
                  <a:lnTo>
                    <a:pt x="287646" y="248658"/>
                  </a:lnTo>
                  <a:lnTo>
                    <a:pt x="329929" y="283013"/>
                  </a:lnTo>
                  <a:lnTo>
                    <a:pt x="372480" y="317048"/>
                  </a:lnTo>
                  <a:lnTo>
                    <a:pt x="415297" y="350763"/>
                  </a:lnTo>
                  <a:lnTo>
                    <a:pt x="458379" y="384155"/>
                  </a:lnTo>
                  <a:lnTo>
                    <a:pt x="501723" y="417222"/>
                  </a:lnTo>
                  <a:lnTo>
                    <a:pt x="545328" y="449963"/>
                  </a:lnTo>
                  <a:lnTo>
                    <a:pt x="589193" y="482376"/>
                  </a:lnTo>
                  <a:lnTo>
                    <a:pt x="633314" y="514458"/>
                  </a:lnTo>
                  <a:lnTo>
                    <a:pt x="677690" y="546209"/>
                  </a:lnTo>
                  <a:lnTo>
                    <a:pt x="722320" y="577626"/>
                  </a:lnTo>
                  <a:lnTo>
                    <a:pt x="767202" y="608707"/>
                  </a:lnTo>
                  <a:lnTo>
                    <a:pt x="812333" y="639451"/>
                  </a:lnTo>
                  <a:lnTo>
                    <a:pt x="857713" y="669855"/>
                  </a:lnTo>
                  <a:lnTo>
                    <a:pt x="903339" y="699919"/>
                  </a:lnTo>
                  <a:lnTo>
                    <a:pt x="949209" y="729639"/>
                  </a:lnTo>
                  <a:lnTo>
                    <a:pt x="995321" y="759015"/>
                  </a:lnTo>
                  <a:lnTo>
                    <a:pt x="1041675" y="788044"/>
                  </a:lnTo>
                  <a:lnTo>
                    <a:pt x="1088267" y="816725"/>
                  </a:lnTo>
                  <a:lnTo>
                    <a:pt x="1135096" y="845056"/>
                  </a:lnTo>
                  <a:lnTo>
                    <a:pt x="1182161" y="873035"/>
                  </a:lnTo>
                  <a:lnTo>
                    <a:pt x="1229458" y="900660"/>
                  </a:lnTo>
                  <a:lnTo>
                    <a:pt x="1276988" y="927929"/>
                  </a:lnTo>
                  <a:lnTo>
                    <a:pt x="1324747" y="954841"/>
                  </a:lnTo>
                  <a:lnTo>
                    <a:pt x="1372735" y="981393"/>
                  </a:lnTo>
                  <a:lnTo>
                    <a:pt x="1420948" y="1007585"/>
                  </a:lnTo>
                  <a:lnTo>
                    <a:pt x="1469386" y="1033413"/>
                  </a:lnTo>
                  <a:lnTo>
                    <a:pt x="1566927" y="1083974"/>
                  </a:lnTo>
                  <a:lnTo>
                    <a:pt x="1665343" y="1133060"/>
                  </a:lnTo>
                  <a:lnTo>
                    <a:pt x="1764620" y="1180659"/>
                  </a:lnTo>
                  <a:lnTo>
                    <a:pt x="1864743" y="1226755"/>
                  </a:lnTo>
                  <a:lnTo>
                    <a:pt x="1965697" y="1271333"/>
                  </a:lnTo>
                  <a:lnTo>
                    <a:pt x="2067469" y="1314379"/>
                  </a:lnTo>
                  <a:lnTo>
                    <a:pt x="2170042" y="1355878"/>
                  </a:lnTo>
                  <a:lnTo>
                    <a:pt x="2273404" y="1395816"/>
                  </a:lnTo>
                  <a:lnTo>
                    <a:pt x="2377538" y="1434178"/>
                  </a:lnTo>
                  <a:lnTo>
                    <a:pt x="2482431" y="1470949"/>
                  </a:lnTo>
                  <a:lnTo>
                    <a:pt x="2588068" y="1506116"/>
                  </a:lnTo>
                  <a:lnTo>
                    <a:pt x="2694434" y="1539663"/>
                  </a:lnTo>
                  <a:lnTo>
                    <a:pt x="2801516" y="1571575"/>
                  </a:lnTo>
                  <a:lnTo>
                    <a:pt x="2909297" y="1601839"/>
                  </a:lnTo>
                  <a:lnTo>
                    <a:pt x="3017763" y="1630439"/>
                  </a:lnTo>
                  <a:lnTo>
                    <a:pt x="3126901" y="1657361"/>
                  </a:lnTo>
                  <a:lnTo>
                    <a:pt x="3236695" y="1682590"/>
                  </a:lnTo>
                  <a:lnTo>
                    <a:pt x="3347131" y="1706112"/>
                  </a:lnTo>
                  <a:lnTo>
                    <a:pt x="3458194" y="1727913"/>
                  </a:lnTo>
                  <a:lnTo>
                    <a:pt x="3569869" y="1747976"/>
                  </a:lnTo>
                  <a:lnTo>
                    <a:pt x="3682143" y="1766289"/>
                  </a:lnTo>
                  <a:lnTo>
                    <a:pt x="3782887" y="1781110"/>
                  </a:lnTo>
                  <a:lnTo>
                    <a:pt x="3782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89235" y="234695"/>
              <a:ext cx="1853564" cy="1853564"/>
            </a:xfrm>
            <a:custGeom>
              <a:avLst/>
              <a:gdLst/>
              <a:ahLst/>
              <a:cxnLst/>
              <a:rect l="l" t="t" r="r" b="b"/>
              <a:pathLst>
                <a:path w="1853565" h="1853564">
                  <a:moveTo>
                    <a:pt x="926592" y="0"/>
                  </a:moveTo>
                  <a:lnTo>
                    <a:pt x="878914" y="1205"/>
                  </a:lnTo>
                  <a:lnTo>
                    <a:pt x="831863" y="4784"/>
                  </a:lnTo>
                  <a:lnTo>
                    <a:pt x="785494" y="10677"/>
                  </a:lnTo>
                  <a:lnTo>
                    <a:pt x="739868" y="18827"/>
                  </a:lnTo>
                  <a:lnTo>
                    <a:pt x="695042" y="29175"/>
                  </a:lnTo>
                  <a:lnTo>
                    <a:pt x="651074" y="41662"/>
                  </a:lnTo>
                  <a:lnTo>
                    <a:pt x="608022" y="56232"/>
                  </a:lnTo>
                  <a:lnTo>
                    <a:pt x="565945" y="72824"/>
                  </a:lnTo>
                  <a:lnTo>
                    <a:pt x="524902" y="91382"/>
                  </a:lnTo>
                  <a:lnTo>
                    <a:pt x="484949" y="111846"/>
                  </a:lnTo>
                  <a:lnTo>
                    <a:pt x="446146" y="134159"/>
                  </a:lnTo>
                  <a:lnTo>
                    <a:pt x="408551" y="158263"/>
                  </a:lnTo>
                  <a:lnTo>
                    <a:pt x="372222" y="184098"/>
                  </a:lnTo>
                  <a:lnTo>
                    <a:pt x="337218" y="211607"/>
                  </a:lnTo>
                  <a:lnTo>
                    <a:pt x="303596" y="240732"/>
                  </a:lnTo>
                  <a:lnTo>
                    <a:pt x="271414" y="271414"/>
                  </a:lnTo>
                  <a:lnTo>
                    <a:pt x="240732" y="303596"/>
                  </a:lnTo>
                  <a:lnTo>
                    <a:pt x="211607" y="337218"/>
                  </a:lnTo>
                  <a:lnTo>
                    <a:pt x="184098" y="372222"/>
                  </a:lnTo>
                  <a:lnTo>
                    <a:pt x="158263" y="408551"/>
                  </a:lnTo>
                  <a:lnTo>
                    <a:pt x="134159" y="446146"/>
                  </a:lnTo>
                  <a:lnTo>
                    <a:pt x="111846" y="484949"/>
                  </a:lnTo>
                  <a:lnTo>
                    <a:pt x="91382" y="524902"/>
                  </a:lnTo>
                  <a:lnTo>
                    <a:pt x="72824" y="565945"/>
                  </a:lnTo>
                  <a:lnTo>
                    <a:pt x="56232" y="608022"/>
                  </a:lnTo>
                  <a:lnTo>
                    <a:pt x="41662" y="651074"/>
                  </a:lnTo>
                  <a:lnTo>
                    <a:pt x="29175" y="695042"/>
                  </a:lnTo>
                  <a:lnTo>
                    <a:pt x="18827" y="739868"/>
                  </a:lnTo>
                  <a:lnTo>
                    <a:pt x="10677" y="785494"/>
                  </a:lnTo>
                  <a:lnTo>
                    <a:pt x="4784" y="831863"/>
                  </a:lnTo>
                  <a:lnTo>
                    <a:pt x="1205" y="878914"/>
                  </a:lnTo>
                  <a:lnTo>
                    <a:pt x="0" y="926591"/>
                  </a:lnTo>
                  <a:lnTo>
                    <a:pt x="1205" y="974269"/>
                  </a:lnTo>
                  <a:lnTo>
                    <a:pt x="4784" y="1021320"/>
                  </a:lnTo>
                  <a:lnTo>
                    <a:pt x="10677" y="1067689"/>
                  </a:lnTo>
                  <a:lnTo>
                    <a:pt x="18827" y="1113315"/>
                  </a:lnTo>
                  <a:lnTo>
                    <a:pt x="29175" y="1158141"/>
                  </a:lnTo>
                  <a:lnTo>
                    <a:pt x="41662" y="1202109"/>
                  </a:lnTo>
                  <a:lnTo>
                    <a:pt x="56232" y="1245161"/>
                  </a:lnTo>
                  <a:lnTo>
                    <a:pt x="72824" y="1287238"/>
                  </a:lnTo>
                  <a:lnTo>
                    <a:pt x="91382" y="1328281"/>
                  </a:lnTo>
                  <a:lnTo>
                    <a:pt x="111846" y="1368234"/>
                  </a:lnTo>
                  <a:lnTo>
                    <a:pt x="134159" y="1407037"/>
                  </a:lnTo>
                  <a:lnTo>
                    <a:pt x="158263" y="1444632"/>
                  </a:lnTo>
                  <a:lnTo>
                    <a:pt x="184098" y="1480961"/>
                  </a:lnTo>
                  <a:lnTo>
                    <a:pt x="211607" y="1515965"/>
                  </a:lnTo>
                  <a:lnTo>
                    <a:pt x="240732" y="1549587"/>
                  </a:lnTo>
                  <a:lnTo>
                    <a:pt x="271414" y="1581769"/>
                  </a:lnTo>
                  <a:lnTo>
                    <a:pt x="303596" y="1612451"/>
                  </a:lnTo>
                  <a:lnTo>
                    <a:pt x="337218" y="1641576"/>
                  </a:lnTo>
                  <a:lnTo>
                    <a:pt x="372222" y="1669085"/>
                  </a:lnTo>
                  <a:lnTo>
                    <a:pt x="408551" y="1694920"/>
                  </a:lnTo>
                  <a:lnTo>
                    <a:pt x="446146" y="1719024"/>
                  </a:lnTo>
                  <a:lnTo>
                    <a:pt x="484949" y="1741337"/>
                  </a:lnTo>
                  <a:lnTo>
                    <a:pt x="524902" y="1761801"/>
                  </a:lnTo>
                  <a:lnTo>
                    <a:pt x="565945" y="1780359"/>
                  </a:lnTo>
                  <a:lnTo>
                    <a:pt x="608022" y="1796951"/>
                  </a:lnTo>
                  <a:lnTo>
                    <a:pt x="651074" y="1811521"/>
                  </a:lnTo>
                  <a:lnTo>
                    <a:pt x="695042" y="1824008"/>
                  </a:lnTo>
                  <a:lnTo>
                    <a:pt x="739868" y="1834356"/>
                  </a:lnTo>
                  <a:lnTo>
                    <a:pt x="785494" y="1842506"/>
                  </a:lnTo>
                  <a:lnTo>
                    <a:pt x="831863" y="1848399"/>
                  </a:lnTo>
                  <a:lnTo>
                    <a:pt x="878914" y="1851978"/>
                  </a:lnTo>
                  <a:lnTo>
                    <a:pt x="926592" y="1853183"/>
                  </a:lnTo>
                  <a:lnTo>
                    <a:pt x="974269" y="1851978"/>
                  </a:lnTo>
                  <a:lnTo>
                    <a:pt x="1021320" y="1848399"/>
                  </a:lnTo>
                  <a:lnTo>
                    <a:pt x="1067689" y="1842506"/>
                  </a:lnTo>
                  <a:lnTo>
                    <a:pt x="1113315" y="1834356"/>
                  </a:lnTo>
                  <a:lnTo>
                    <a:pt x="1158141" y="1824008"/>
                  </a:lnTo>
                  <a:lnTo>
                    <a:pt x="1202109" y="1811521"/>
                  </a:lnTo>
                  <a:lnTo>
                    <a:pt x="1245161" y="1796951"/>
                  </a:lnTo>
                  <a:lnTo>
                    <a:pt x="1287238" y="1780359"/>
                  </a:lnTo>
                  <a:lnTo>
                    <a:pt x="1328281" y="1761801"/>
                  </a:lnTo>
                  <a:lnTo>
                    <a:pt x="1368234" y="1741337"/>
                  </a:lnTo>
                  <a:lnTo>
                    <a:pt x="1407037" y="1719024"/>
                  </a:lnTo>
                  <a:lnTo>
                    <a:pt x="1444632" y="1694920"/>
                  </a:lnTo>
                  <a:lnTo>
                    <a:pt x="1480961" y="1669085"/>
                  </a:lnTo>
                  <a:lnTo>
                    <a:pt x="1515965" y="1641576"/>
                  </a:lnTo>
                  <a:lnTo>
                    <a:pt x="1549587" y="1612451"/>
                  </a:lnTo>
                  <a:lnTo>
                    <a:pt x="1581769" y="1581769"/>
                  </a:lnTo>
                  <a:lnTo>
                    <a:pt x="1612451" y="1549587"/>
                  </a:lnTo>
                  <a:lnTo>
                    <a:pt x="1641576" y="1515965"/>
                  </a:lnTo>
                  <a:lnTo>
                    <a:pt x="1669085" y="1480961"/>
                  </a:lnTo>
                  <a:lnTo>
                    <a:pt x="1694920" y="1444632"/>
                  </a:lnTo>
                  <a:lnTo>
                    <a:pt x="1719024" y="1407037"/>
                  </a:lnTo>
                  <a:lnTo>
                    <a:pt x="1741337" y="1368234"/>
                  </a:lnTo>
                  <a:lnTo>
                    <a:pt x="1761801" y="1328281"/>
                  </a:lnTo>
                  <a:lnTo>
                    <a:pt x="1780359" y="1287238"/>
                  </a:lnTo>
                  <a:lnTo>
                    <a:pt x="1796951" y="1245161"/>
                  </a:lnTo>
                  <a:lnTo>
                    <a:pt x="1811521" y="1202109"/>
                  </a:lnTo>
                  <a:lnTo>
                    <a:pt x="1824008" y="1158141"/>
                  </a:lnTo>
                  <a:lnTo>
                    <a:pt x="1834356" y="1113315"/>
                  </a:lnTo>
                  <a:lnTo>
                    <a:pt x="1842506" y="1067689"/>
                  </a:lnTo>
                  <a:lnTo>
                    <a:pt x="1848399" y="1021320"/>
                  </a:lnTo>
                  <a:lnTo>
                    <a:pt x="1851978" y="974269"/>
                  </a:lnTo>
                  <a:lnTo>
                    <a:pt x="1853184" y="926591"/>
                  </a:lnTo>
                  <a:lnTo>
                    <a:pt x="1851978" y="878914"/>
                  </a:lnTo>
                  <a:lnTo>
                    <a:pt x="1848399" y="831863"/>
                  </a:lnTo>
                  <a:lnTo>
                    <a:pt x="1842506" y="785494"/>
                  </a:lnTo>
                  <a:lnTo>
                    <a:pt x="1834356" y="739868"/>
                  </a:lnTo>
                  <a:lnTo>
                    <a:pt x="1824008" y="695042"/>
                  </a:lnTo>
                  <a:lnTo>
                    <a:pt x="1811521" y="651074"/>
                  </a:lnTo>
                  <a:lnTo>
                    <a:pt x="1796951" y="608022"/>
                  </a:lnTo>
                  <a:lnTo>
                    <a:pt x="1780359" y="565945"/>
                  </a:lnTo>
                  <a:lnTo>
                    <a:pt x="1761801" y="524902"/>
                  </a:lnTo>
                  <a:lnTo>
                    <a:pt x="1741337" y="484949"/>
                  </a:lnTo>
                  <a:lnTo>
                    <a:pt x="1719024" y="446146"/>
                  </a:lnTo>
                  <a:lnTo>
                    <a:pt x="1694920" y="408551"/>
                  </a:lnTo>
                  <a:lnTo>
                    <a:pt x="1669085" y="372222"/>
                  </a:lnTo>
                  <a:lnTo>
                    <a:pt x="1641576" y="337218"/>
                  </a:lnTo>
                  <a:lnTo>
                    <a:pt x="1612451" y="303596"/>
                  </a:lnTo>
                  <a:lnTo>
                    <a:pt x="1581769" y="271414"/>
                  </a:lnTo>
                  <a:lnTo>
                    <a:pt x="1549587" y="240732"/>
                  </a:lnTo>
                  <a:lnTo>
                    <a:pt x="1515965" y="211607"/>
                  </a:lnTo>
                  <a:lnTo>
                    <a:pt x="1480961" y="184098"/>
                  </a:lnTo>
                  <a:lnTo>
                    <a:pt x="1444632" y="158263"/>
                  </a:lnTo>
                  <a:lnTo>
                    <a:pt x="1407037" y="134159"/>
                  </a:lnTo>
                  <a:lnTo>
                    <a:pt x="1368234" y="111846"/>
                  </a:lnTo>
                  <a:lnTo>
                    <a:pt x="1328281" y="91382"/>
                  </a:lnTo>
                  <a:lnTo>
                    <a:pt x="1287238" y="72824"/>
                  </a:lnTo>
                  <a:lnTo>
                    <a:pt x="1245161" y="56232"/>
                  </a:lnTo>
                  <a:lnTo>
                    <a:pt x="1202109" y="41662"/>
                  </a:lnTo>
                  <a:lnTo>
                    <a:pt x="1158141" y="29175"/>
                  </a:lnTo>
                  <a:lnTo>
                    <a:pt x="1113315" y="18827"/>
                  </a:lnTo>
                  <a:lnTo>
                    <a:pt x="1067689" y="10677"/>
                  </a:lnTo>
                  <a:lnTo>
                    <a:pt x="1021320" y="4784"/>
                  </a:lnTo>
                  <a:lnTo>
                    <a:pt x="974269" y="1205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71175" y="556259"/>
              <a:ext cx="1274064" cy="882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9252" y="6393179"/>
            <a:ext cx="0" cy="292735"/>
          </a:xfrm>
          <a:custGeom>
            <a:avLst/>
            <a:gdLst/>
            <a:ahLst/>
            <a:cxnLst/>
            <a:rect l="l" t="t" r="r" b="b"/>
            <a:pathLst>
              <a:path w="0" h="292734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116" y="6435852"/>
            <a:ext cx="778763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9978" y="6368865"/>
            <a:ext cx="649067" cy="28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2896" y="6356603"/>
            <a:ext cx="586739" cy="254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30295" y="6356603"/>
            <a:ext cx="440435" cy="327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6388608"/>
            <a:ext cx="409956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409112" y="0"/>
            <a:ext cx="3783329" cy="2087880"/>
            <a:chOff x="8409112" y="0"/>
            <a:chExt cx="3783329" cy="2087880"/>
          </a:xfrm>
        </p:grpSpPr>
        <p:sp>
          <p:nvSpPr>
            <p:cNvPr id="9" name="object 9"/>
            <p:cNvSpPr/>
            <p:nvPr/>
          </p:nvSpPr>
          <p:spPr>
            <a:xfrm>
              <a:off x="8409112" y="0"/>
              <a:ext cx="3783329" cy="1781175"/>
            </a:xfrm>
            <a:custGeom>
              <a:avLst/>
              <a:gdLst/>
              <a:ahLst/>
              <a:cxnLst/>
              <a:rect l="l" t="t" r="r" b="b"/>
              <a:pathLst>
                <a:path w="3783329" h="1781175">
                  <a:moveTo>
                    <a:pt x="3782887" y="0"/>
                  </a:moveTo>
                  <a:lnTo>
                    <a:pt x="0" y="0"/>
                  </a:lnTo>
                  <a:lnTo>
                    <a:pt x="39681" y="35927"/>
                  </a:lnTo>
                  <a:lnTo>
                    <a:pt x="80317" y="72159"/>
                  </a:lnTo>
                  <a:lnTo>
                    <a:pt x="121232" y="108082"/>
                  </a:lnTo>
                  <a:lnTo>
                    <a:pt x="162424" y="143696"/>
                  </a:lnTo>
                  <a:lnTo>
                    <a:pt x="203892" y="178997"/>
                  </a:lnTo>
                  <a:lnTo>
                    <a:pt x="245633" y="213985"/>
                  </a:lnTo>
                  <a:lnTo>
                    <a:pt x="287646" y="248658"/>
                  </a:lnTo>
                  <a:lnTo>
                    <a:pt x="329929" y="283013"/>
                  </a:lnTo>
                  <a:lnTo>
                    <a:pt x="372480" y="317048"/>
                  </a:lnTo>
                  <a:lnTo>
                    <a:pt x="415297" y="350763"/>
                  </a:lnTo>
                  <a:lnTo>
                    <a:pt x="458379" y="384155"/>
                  </a:lnTo>
                  <a:lnTo>
                    <a:pt x="501723" y="417222"/>
                  </a:lnTo>
                  <a:lnTo>
                    <a:pt x="545328" y="449963"/>
                  </a:lnTo>
                  <a:lnTo>
                    <a:pt x="589193" y="482376"/>
                  </a:lnTo>
                  <a:lnTo>
                    <a:pt x="633314" y="514458"/>
                  </a:lnTo>
                  <a:lnTo>
                    <a:pt x="677690" y="546209"/>
                  </a:lnTo>
                  <a:lnTo>
                    <a:pt x="722320" y="577626"/>
                  </a:lnTo>
                  <a:lnTo>
                    <a:pt x="767202" y="608707"/>
                  </a:lnTo>
                  <a:lnTo>
                    <a:pt x="812333" y="639451"/>
                  </a:lnTo>
                  <a:lnTo>
                    <a:pt x="857713" y="669855"/>
                  </a:lnTo>
                  <a:lnTo>
                    <a:pt x="903339" y="699919"/>
                  </a:lnTo>
                  <a:lnTo>
                    <a:pt x="949209" y="729639"/>
                  </a:lnTo>
                  <a:lnTo>
                    <a:pt x="995321" y="759015"/>
                  </a:lnTo>
                  <a:lnTo>
                    <a:pt x="1041675" y="788044"/>
                  </a:lnTo>
                  <a:lnTo>
                    <a:pt x="1088267" y="816725"/>
                  </a:lnTo>
                  <a:lnTo>
                    <a:pt x="1135096" y="845056"/>
                  </a:lnTo>
                  <a:lnTo>
                    <a:pt x="1182161" y="873035"/>
                  </a:lnTo>
                  <a:lnTo>
                    <a:pt x="1229458" y="900660"/>
                  </a:lnTo>
                  <a:lnTo>
                    <a:pt x="1276988" y="927929"/>
                  </a:lnTo>
                  <a:lnTo>
                    <a:pt x="1324747" y="954841"/>
                  </a:lnTo>
                  <a:lnTo>
                    <a:pt x="1372735" y="981393"/>
                  </a:lnTo>
                  <a:lnTo>
                    <a:pt x="1420948" y="1007585"/>
                  </a:lnTo>
                  <a:lnTo>
                    <a:pt x="1469386" y="1033413"/>
                  </a:lnTo>
                  <a:lnTo>
                    <a:pt x="1566927" y="1083974"/>
                  </a:lnTo>
                  <a:lnTo>
                    <a:pt x="1665343" y="1133060"/>
                  </a:lnTo>
                  <a:lnTo>
                    <a:pt x="1764620" y="1180659"/>
                  </a:lnTo>
                  <a:lnTo>
                    <a:pt x="1864743" y="1226755"/>
                  </a:lnTo>
                  <a:lnTo>
                    <a:pt x="1965697" y="1271333"/>
                  </a:lnTo>
                  <a:lnTo>
                    <a:pt x="2067469" y="1314379"/>
                  </a:lnTo>
                  <a:lnTo>
                    <a:pt x="2170042" y="1355878"/>
                  </a:lnTo>
                  <a:lnTo>
                    <a:pt x="2273404" y="1395816"/>
                  </a:lnTo>
                  <a:lnTo>
                    <a:pt x="2377538" y="1434178"/>
                  </a:lnTo>
                  <a:lnTo>
                    <a:pt x="2482431" y="1470949"/>
                  </a:lnTo>
                  <a:lnTo>
                    <a:pt x="2588068" y="1506116"/>
                  </a:lnTo>
                  <a:lnTo>
                    <a:pt x="2694434" y="1539663"/>
                  </a:lnTo>
                  <a:lnTo>
                    <a:pt x="2801516" y="1571575"/>
                  </a:lnTo>
                  <a:lnTo>
                    <a:pt x="2909297" y="1601839"/>
                  </a:lnTo>
                  <a:lnTo>
                    <a:pt x="3017763" y="1630439"/>
                  </a:lnTo>
                  <a:lnTo>
                    <a:pt x="3126901" y="1657361"/>
                  </a:lnTo>
                  <a:lnTo>
                    <a:pt x="3236695" y="1682590"/>
                  </a:lnTo>
                  <a:lnTo>
                    <a:pt x="3347131" y="1706112"/>
                  </a:lnTo>
                  <a:lnTo>
                    <a:pt x="3458194" y="1727913"/>
                  </a:lnTo>
                  <a:lnTo>
                    <a:pt x="3569869" y="1747976"/>
                  </a:lnTo>
                  <a:lnTo>
                    <a:pt x="3682143" y="1766289"/>
                  </a:lnTo>
                  <a:lnTo>
                    <a:pt x="3782887" y="1781110"/>
                  </a:lnTo>
                  <a:lnTo>
                    <a:pt x="3782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89235" y="234695"/>
              <a:ext cx="1853564" cy="1853564"/>
            </a:xfrm>
            <a:custGeom>
              <a:avLst/>
              <a:gdLst/>
              <a:ahLst/>
              <a:cxnLst/>
              <a:rect l="l" t="t" r="r" b="b"/>
              <a:pathLst>
                <a:path w="1853565" h="1853564">
                  <a:moveTo>
                    <a:pt x="926592" y="0"/>
                  </a:moveTo>
                  <a:lnTo>
                    <a:pt x="878914" y="1205"/>
                  </a:lnTo>
                  <a:lnTo>
                    <a:pt x="831863" y="4784"/>
                  </a:lnTo>
                  <a:lnTo>
                    <a:pt x="785494" y="10677"/>
                  </a:lnTo>
                  <a:lnTo>
                    <a:pt x="739868" y="18827"/>
                  </a:lnTo>
                  <a:lnTo>
                    <a:pt x="695042" y="29175"/>
                  </a:lnTo>
                  <a:lnTo>
                    <a:pt x="651074" y="41662"/>
                  </a:lnTo>
                  <a:lnTo>
                    <a:pt x="608022" y="56232"/>
                  </a:lnTo>
                  <a:lnTo>
                    <a:pt x="565945" y="72824"/>
                  </a:lnTo>
                  <a:lnTo>
                    <a:pt x="524902" y="91382"/>
                  </a:lnTo>
                  <a:lnTo>
                    <a:pt x="484949" y="111846"/>
                  </a:lnTo>
                  <a:lnTo>
                    <a:pt x="446146" y="134159"/>
                  </a:lnTo>
                  <a:lnTo>
                    <a:pt x="408551" y="158263"/>
                  </a:lnTo>
                  <a:lnTo>
                    <a:pt x="372222" y="184098"/>
                  </a:lnTo>
                  <a:lnTo>
                    <a:pt x="337218" y="211607"/>
                  </a:lnTo>
                  <a:lnTo>
                    <a:pt x="303596" y="240732"/>
                  </a:lnTo>
                  <a:lnTo>
                    <a:pt x="271414" y="271414"/>
                  </a:lnTo>
                  <a:lnTo>
                    <a:pt x="240732" y="303596"/>
                  </a:lnTo>
                  <a:lnTo>
                    <a:pt x="211607" y="337218"/>
                  </a:lnTo>
                  <a:lnTo>
                    <a:pt x="184098" y="372222"/>
                  </a:lnTo>
                  <a:lnTo>
                    <a:pt x="158263" y="408551"/>
                  </a:lnTo>
                  <a:lnTo>
                    <a:pt x="134159" y="446146"/>
                  </a:lnTo>
                  <a:lnTo>
                    <a:pt x="111846" y="484949"/>
                  </a:lnTo>
                  <a:lnTo>
                    <a:pt x="91382" y="524902"/>
                  </a:lnTo>
                  <a:lnTo>
                    <a:pt x="72824" y="565945"/>
                  </a:lnTo>
                  <a:lnTo>
                    <a:pt x="56232" y="608022"/>
                  </a:lnTo>
                  <a:lnTo>
                    <a:pt x="41662" y="651074"/>
                  </a:lnTo>
                  <a:lnTo>
                    <a:pt x="29175" y="695042"/>
                  </a:lnTo>
                  <a:lnTo>
                    <a:pt x="18827" y="739868"/>
                  </a:lnTo>
                  <a:lnTo>
                    <a:pt x="10677" y="785494"/>
                  </a:lnTo>
                  <a:lnTo>
                    <a:pt x="4784" y="831863"/>
                  </a:lnTo>
                  <a:lnTo>
                    <a:pt x="1205" y="878914"/>
                  </a:lnTo>
                  <a:lnTo>
                    <a:pt x="0" y="926591"/>
                  </a:lnTo>
                  <a:lnTo>
                    <a:pt x="1205" y="974269"/>
                  </a:lnTo>
                  <a:lnTo>
                    <a:pt x="4784" y="1021320"/>
                  </a:lnTo>
                  <a:lnTo>
                    <a:pt x="10677" y="1067689"/>
                  </a:lnTo>
                  <a:lnTo>
                    <a:pt x="18827" y="1113315"/>
                  </a:lnTo>
                  <a:lnTo>
                    <a:pt x="29175" y="1158141"/>
                  </a:lnTo>
                  <a:lnTo>
                    <a:pt x="41662" y="1202109"/>
                  </a:lnTo>
                  <a:lnTo>
                    <a:pt x="56232" y="1245161"/>
                  </a:lnTo>
                  <a:lnTo>
                    <a:pt x="72824" y="1287238"/>
                  </a:lnTo>
                  <a:lnTo>
                    <a:pt x="91382" y="1328281"/>
                  </a:lnTo>
                  <a:lnTo>
                    <a:pt x="111846" y="1368234"/>
                  </a:lnTo>
                  <a:lnTo>
                    <a:pt x="134159" y="1407037"/>
                  </a:lnTo>
                  <a:lnTo>
                    <a:pt x="158263" y="1444632"/>
                  </a:lnTo>
                  <a:lnTo>
                    <a:pt x="184098" y="1480961"/>
                  </a:lnTo>
                  <a:lnTo>
                    <a:pt x="211607" y="1515965"/>
                  </a:lnTo>
                  <a:lnTo>
                    <a:pt x="240732" y="1549587"/>
                  </a:lnTo>
                  <a:lnTo>
                    <a:pt x="271414" y="1581769"/>
                  </a:lnTo>
                  <a:lnTo>
                    <a:pt x="303596" y="1612451"/>
                  </a:lnTo>
                  <a:lnTo>
                    <a:pt x="337218" y="1641576"/>
                  </a:lnTo>
                  <a:lnTo>
                    <a:pt x="372222" y="1669085"/>
                  </a:lnTo>
                  <a:lnTo>
                    <a:pt x="408551" y="1694920"/>
                  </a:lnTo>
                  <a:lnTo>
                    <a:pt x="446146" y="1719024"/>
                  </a:lnTo>
                  <a:lnTo>
                    <a:pt x="484949" y="1741337"/>
                  </a:lnTo>
                  <a:lnTo>
                    <a:pt x="524902" y="1761801"/>
                  </a:lnTo>
                  <a:lnTo>
                    <a:pt x="565945" y="1780359"/>
                  </a:lnTo>
                  <a:lnTo>
                    <a:pt x="608022" y="1796951"/>
                  </a:lnTo>
                  <a:lnTo>
                    <a:pt x="651074" y="1811521"/>
                  </a:lnTo>
                  <a:lnTo>
                    <a:pt x="695042" y="1824008"/>
                  </a:lnTo>
                  <a:lnTo>
                    <a:pt x="739868" y="1834356"/>
                  </a:lnTo>
                  <a:lnTo>
                    <a:pt x="785494" y="1842506"/>
                  </a:lnTo>
                  <a:lnTo>
                    <a:pt x="831863" y="1848399"/>
                  </a:lnTo>
                  <a:lnTo>
                    <a:pt x="878914" y="1851978"/>
                  </a:lnTo>
                  <a:lnTo>
                    <a:pt x="926592" y="1853183"/>
                  </a:lnTo>
                  <a:lnTo>
                    <a:pt x="974269" y="1851978"/>
                  </a:lnTo>
                  <a:lnTo>
                    <a:pt x="1021320" y="1848399"/>
                  </a:lnTo>
                  <a:lnTo>
                    <a:pt x="1067689" y="1842506"/>
                  </a:lnTo>
                  <a:lnTo>
                    <a:pt x="1113315" y="1834356"/>
                  </a:lnTo>
                  <a:lnTo>
                    <a:pt x="1158141" y="1824008"/>
                  </a:lnTo>
                  <a:lnTo>
                    <a:pt x="1202109" y="1811521"/>
                  </a:lnTo>
                  <a:lnTo>
                    <a:pt x="1245161" y="1796951"/>
                  </a:lnTo>
                  <a:lnTo>
                    <a:pt x="1287238" y="1780359"/>
                  </a:lnTo>
                  <a:lnTo>
                    <a:pt x="1328281" y="1761801"/>
                  </a:lnTo>
                  <a:lnTo>
                    <a:pt x="1368234" y="1741337"/>
                  </a:lnTo>
                  <a:lnTo>
                    <a:pt x="1407037" y="1719024"/>
                  </a:lnTo>
                  <a:lnTo>
                    <a:pt x="1444632" y="1694920"/>
                  </a:lnTo>
                  <a:lnTo>
                    <a:pt x="1480961" y="1669085"/>
                  </a:lnTo>
                  <a:lnTo>
                    <a:pt x="1515965" y="1641576"/>
                  </a:lnTo>
                  <a:lnTo>
                    <a:pt x="1549587" y="1612451"/>
                  </a:lnTo>
                  <a:lnTo>
                    <a:pt x="1581769" y="1581769"/>
                  </a:lnTo>
                  <a:lnTo>
                    <a:pt x="1612451" y="1549587"/>
                  </a:lnTo>
                  <a:lnTo>
                    <a:pt x="1641576" y="1515965"/>
                  </a:lnTo>
                  <a:lnTo>
                    <a:pt x="1669085" y="1480961"/>
                  </a:lnTo>
                  <a:lnTo>
                    <a:pt x="1694920" y="1444632"/>
                  </a:lnTo>
                  <a:lnTo>
                    <a:pt x="1719024" y="1407037"/>
                  </a:lnTo>
                  <a:lnTo>
                    <a:pt x="1741337" y="1368234"/>
                  </a:lnTo>
                  <a:lnTo>
                    <a:pt x="1761801" y="1328281"/>
                  </a:lnTo>
                  <a:lnTo>
                    <a:pt x="1780359" y="1287238"/>
                  </a:lnTo>
                  <a:lnTo>
                    <a:pt x="1796951" y="1245161"/>
                  </a:lnTo>
                  <a:lnTo>
                    <a:pt x="1811521" y="1202109"/>
                  </a:lnTo>
                  <a:lnTo>
                    <a:pt x="1824008" y="1158141"/>
                  </a:lnTo>
                  <a:lnTo>
                    <a:pt x="1834356" y="1113315"/>
                  </a:lnTo>
                  <a:lnTo>
                    <a:pt x="1842506" y="1067689"/>
                  </a:lnTo>
                  <a:lnTo>
                    <a:pt x="1848399" y="1021320"/>
                  </a:lnTo>
                  <a:lnTo>
                    <a:pt x="1851978" y="974269"/>
                  </a:lnTo>
                  <a:lnTo>
                    <a:pt x="1853184" y="926591"/>
                  </a:lnTo>
                  <a:lnTo>
                    <a:pt x="1851978" y="878914"/>
                  </a:lnTo>
                  <a:lnTo>
                    <a:pt x="1848399" y="831863"/>
                  </a:lnTo>
                  <a:lnTo>
                    <a:pt x="1842506" y="785494"/>
                  </a:lnTo>
                  <a:lnTo>
                    <a:pt x="1834356" y="739868"/>
                  </a:lnTo>
                  <a:lnTo>
                    <a:pt x="1824008" y="695042"/>
                  </a:lnTo>
                  <a:lnTo>
                    <a:pt x="1811521" y="651074"/>
                  </a:lnTo>
                  <a:lnTo>
                    <a:pt x="1796951" y="608022"/>
                  </a:lnTo>
                  <a:lnTo>
                    <a:pt x="1780359" y="565945"/>
                  </a:lnTo>
                  <a:lnTo>
                    <a:pt x="1761801" y="524902"/>
                  </a:lnTo>
                  <a:lnTo>
                    <a:pt x="1741337" y="484949"/>
                  </a:lnTo>
                  <a:lnTo>
                    <a:pt x="1719024" y="446146"/>
                  </a:lnTo>
                  <a:lnTo>
                    <a:pt x="1694920" y="408551"/>
                  </a:lnTo>
                  <a:lnTo>
                    <a:pt x="1669085" y="372222"/>
                  </a:lnTo>
                  <a:lnTo>
                    <a:pt x="1641576" y="337218"/>
                  </a:lnTo>
                  <a:lnTo>
                    <a:pt x="1612451" y="303596"/>
                  </a:lnTo>
                  <a:lnTo>
                    <a:pt x="1581769" y="271414"/>
                  </a:lnTo>
                  <a:lnTo>
                    <a:pt x="1549587" y="240732"/>
                  </a:lnTo>
                  <a:lnTo>
                    <a:pt x="1515965" y="211607"/>
                  </a:lnTo>
                  <a:lnTo>
                    <a:pt x="1480961" y="184098"/>
                  </a:lnTo>
                  <a:lnTo>
                    <a:pt x="1444632" y="158263"/>
                  </a:lnTo>
                  <a:lnTo>
                    <a:pt x="1407037" y="134159"/>
                  </a:lnTo>
                  <a:lnTo>
                    <a:pt x="1368234" y="111846"/>
                  </a:lnTo>
                  <a:lnTo>
                    <a:pt x="1328281" y="91382"/>
                  </a:lnTo>
                  <a:lnTo>
                    <a:pt x="1287238" y="72824"/>
                  </a:lnTo>
                  <a:lnTo>
                    <a:pt x="1245161" y="56232"/>
                  </a:lnTo>
                  <a:lnTo>
                    <a:pt x="1202109" y="41662"/>
                  </a:lnTo>
                  <a:lnTo>
                    <a:pt x="1158141" y="29175"/>
                  </a:lnTo>
                  <a:lnTo>
                    <a:pt x="1113315" y="18827"/>
                  </a:lnTo>
                  <a:lnTo>
                    <a:pt x="1067689" y="10677"/>
                  </a:lnTo>
                  <a:lnTo>
                    <a:pt x="1021320" y="4784"/>
                  </a:lnTo>
                  <a:lnTo>
                    <a:pt x="974269" y="1205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71175" y="556259"/>
              <a:ext cx="1274064" cy="882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951209" y="630214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951209" y="6560083"/>
            <a:ext cx="116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6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5044" y="2072639"/>
              <a:ext cx="6115811" cy="3599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2" y="452627"/>
              <a:ext cx="6539483" cy="1231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210" y="601218"/>
            <a:ext cx="7480300" cy="1016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EC7C30"/>
                </a:solidFill>
                <a:latin typeface="Arial"/>
                <a:cs typeface="Arial"/>
              </a:rPr>
              <a:t>Katowice</a:t>
            </a:r>
            <a:r>
              <a:rPr dirty="0" sz="4400" spc="-2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EC7C30"/>
                </a:solidFill>
                <a:latin typeface="Arial"/>
                <a:cs typeface="Arial"/>
              </a:rPr>
              <a:t>Declaration</a:t>
            </a:r>
            <a:endParaRPr sz="440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114"/>
              </a:spcBef>
            </a:pPr>
            <a:r>
              <a:rPr dirty="0" sz="2000">
                <a:latin typeface="Arial"/>
                <a:cs typeface="Arial"/>
              </a:rPr>
              <a:t>Increased Collaboration to support Earth Observation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efforts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88680" y="2078735"/>
            <a:ext cx="2346960" cy="3594100"/>
            <a:chOff x="8488680" y="2078735"/>
            <a:chExt cx="2346960" cy="3594100"/>
          </a:xfrm>
        </p:grpSpPr>
        <p:sp>
          <p:nvSpPr>
            <p:cNvPr id="9" name="object 9"/>
            <p:cNvSpPr/>
            <p:nvPr/>
          </p:nvSpPr>
          <p:spPr>
            <a:xfrm>
              <a:off x="8663940" y="4759451"/>
              <a:ext cx="2121407" cy="9128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88680" y="2078735"/>
              <a:ext cx="2104644" cy="9814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663940" y="3525011"/>
              <a:ext cx="2171700" cy="865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62660" y="1590802"/>
            <a:ext cx="10190480" cy="428498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just" marL="527685" marR="916305" indent="-515620">
              <a:lnSpc>
                <a:spcPct val="77600"/>
              </a:lnSpc>
              <a:spcBef>
                <a:spcPts val="415"/>
              </a:spcBef>
              <a:buClr>
                <a:srgbClr val="EC7C30"/>
              </a:buClr>
              <a:buSzPct val="118750"/>
              <a:buAutoNum type="romanUcPeriod"/>
              <a:tabLst>
                <a:tab pos="52832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 rapid 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fluid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exchange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of data,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information and knowledge among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researchers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worldwide is an important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facilitator of scientific</a:t>
            </a:r>
            <a:r>
              <a:rPr dirty="0" sz="2400" spc="-114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progress.</a:t>
            </a:r>
            <a:endParaRPr sz="2400">
              <a:latin typeface="Carlito"/>
              <a:cs typeface="Carlito"/>
            </a:endParaRPr>
          </a:p>
          <a:p>
            <a:pPr algn="just" marL="527685" marR="542925" indent="-515620">
              <a:lnSpc>
                <a:spcPct val="79200"/>
              </a:lnSpc>
              <a:spcBef>
                <a:spcPts val="695"/>
              </a:spcBef>
              <a:buClr>
                <a:srgbClr val="EC7C30"/>
              </a:buClr>
              <a:buSzPct val="118750"/>
              <a:buAutoNum type="romanUcPeriod"/>
              <a:tabLst>
                <a:tab pos="52832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It is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noted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that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technical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challenges exist regarding the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synchronisation of  platforms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that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support GEOdata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transfer within 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between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continents,  which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requires further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work to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resolve. </a:t>
            </a:r>
            <a:r>
              <a:rPr dirty="0" sz="2400" spc="-10">
                <a:solidFill>
                  <a:srgbClr val="343062"/>
                </a:solidFill>
                <a:latin typeface="Carlito"/>
                <a:cs typeface="Carlito"/>
              </a:rPr>
              <a:t>This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includes the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need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to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increase  technical</a:t>
            </a:r>
            <a:r>
              <a:rPr dirty="0" sz="2400" spc="-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capacity.</a:t>
            </a:r>
            <a:endParaRPr sz="2400">
              <a:latin typeface="Carlito"/>
              <a:cs typeface="Carlito"/>
            </a:endParaRPr>
          </a:p>
          <a:p>
            <a:pPr marL="527685" marR="57785" indent="-515620">
              <a:lnSpc>
                <a:spcPct val="77600"/>
              </a:lnSpc>
              <a:spcBef>
                <a:spcPts val="735"/>
              </a:spcBef>
              <a:buClr>
                <a:srgbClr val="EC7C30"/>
              </a:buClr>
              <a:buSzPct val="118750"/>
              <a:buAutoNum type="romanUcPeriod"/>
              <a:tabLst>
                <a:tab pos="527685" algn="l"/>
                <a:tab pos="52832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Human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capacity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building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within 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between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NRENs and RENs </a:t>
            </a:r>
            <a:r>
              <a:rPr dirty="0" sz="2400" spc="-10">
                <a:solidFill>
                  <a:srgbClr val="343062"/>
                </a:solidFill>
                <a:latin typeface="Carlito"/>
                <a:cs typeface="Carlito"/>
              </a:rPr>
              <a:t>on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this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subject  should be supported.</a:t>
            </a:r>
            <a:endParaRPr sz="2400">
              <a:latin typeface="Carlito"/>
              <a:cs typeface="Carlito"/>
            </a:endParaRPr>
          </a:p>
          <a:p>
            <a:pPr marL="527685" marR="5080" indent="-515620">
              <a:lnSpc>
                <a:spcPct val="79400"/>
              </a:lnSpc>
              <a:spcBef>
                <a:spcPts val="675"/>
              </a:spcBef>
              <a:buClr>
                <a:srgbClr val="EC7C30"/>
              </a:buClr>
              <a:buSzPct val="118750"/>
              <a:buAutoNum type="romanUcPeriod"/>
              <a:tabLst>
                <a:tab pos="52832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Parties recognise the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need for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increased engagement with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end-user 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communities that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produce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digest GEO-data. It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is recognised that a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proportion </a:t>
            </a:r>
            <a:r>
              <a:rPr dirty="0" sz="2400" spc="-10">
                <a:solidFill>
                  <a:srgbClr val="343062"/>
                </a:solidFill>
                <a:latin typeface="Carlito"/>
                <a:cs typeface="Carlito"/>
              </a:rPr>
              <a:t>of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GEO-data end-user communities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are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unaware of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technology 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that can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 provided by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NRENs and RENs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for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their research and education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needs.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41" y="591438"/>
            <a:ext cx="41338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Katowice</a:t>
            </a:r>
            <a:r>
              <a:rPr dirty="0" spc="-114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C7C30"/>
                </a:solidFill>
                <a:latin typeface="Arial"/>
                <a:cs typeface="Arial"/>
              </a:rPr>
              <a:t>Declaration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91464" y="540766"/>
            <a:ext cx="10827385" cy="5474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Katowice Declaration</a:t>
            </a:r>
            <a:r>
              <a:rPr dirty="0" sz="2800" spc="40" b="1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EC7C30"/>
                </a:solidFill>
                <a:latin typeface="Arial"/>
                <a:cs typeface="Arial"/>
              </a:rPr>
              <a:t>again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50">
              <a:latin typeface="Arial"/>
              <a:cs typeface="Arial"/>
            </a:endParaRPr>
          </a:p>
          <a:p>
            <a:pPr marL="1099185" marR="117475" indent="-515620">
              <a:lnSpc>
                <a:spcPct val="87300"/>
              </a:lnSpc>
              <a:buClr>
                <a:srgbClr val="EC7C30"/>
              </a:buClr>
              <a:buSzPct val="118750"/>
              <a:buAutoNum type="romanUcPeriod" startAt="5"/>
              <a:tabLst>
                <a:tab pos="1099185" algn="l"/>
                <a:tab pos="109982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Open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access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policies need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to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 formed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and adopted in line with the UNESCO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Recommendation on Open</a:t>
            </a:r>
            <a:r>
              <a:rPr dirty="0" sz="2400" spc="-2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Science</a:t>
            </a:r>
            <a:endParaRPr sz="2400">
              <a:latin typeface="Carlito"/>
              <a:cs typeface="Carlito"/>
            </a:endParaRPr>
          </a:p>
          <a:p>
            <a:pPr marL="1099185" marR="15240" indent="-515620">
              <a:lnSpc>
                <a:spcPct val="89100"/>
              </a:lnSpc>
              <a:spcBef>
                <a:spcPts val="630"/>
              </a:spcBef>
              <a:buClr>
                <a:srgbClr val="EC7C30"/>
              </a:buClr>
              <a:buSzPct val="118750"/>
              <a:buAutoNum type="romanUcPeriod" startAt="5"/>
              <a:tabLst>
                <a:tab pos="109982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Parties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recognise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diversity of research priorities for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end-researcher  communities.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This requires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better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effort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from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RENs and NRENs to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understand research priorities for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each continent and identify areas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of overlap 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order for more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effective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collaboration.</a:t>
            </a:r>
            <a:endParaRPr sz="2400">
              <a:latin typeface="Carlito"/>
              <a:cs typeface="Carlito"/>
            </a:endParaRPr>
          </a:p>
          <a:p>
            <a:pPr marL="1099185" marR="5080" indent="-515620">
              <a:lnSpc>
                <a:spcPct val="88600"/>
              </a:lnSpc>
              <a:spcBef>
                <a:spcPts val="645"/>
              </a:spcBef>
              <a:buClr>
                <a:srgbClr val="EC7C30"/>
              </a:buClr>
              <a:buSzPct val="118750"/>
              <a:buAutoNum type="romanUcPeriod" startAt="5"/>
              <a:tabLst>
                <a:tab pos="109982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RENs 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NRENs </a:t>
            </a:r>
            <a:r>
              <a:rPr dirty="0" sz="2400" spc="-10">
                <a:solidFill>
                  <a:srgbClr val="343062"/>
                </a:solidFill>
                <a:latin typeface="Carlito"/>
                <a:cs typeface="Carlito"/>
              </a:rPr>
              <a:t>have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 role to increase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digital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literacy where this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subject 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allows, especially when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increasing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the level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of digital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literacy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for women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active  in the GEO</a:t>
            </a:r>
            <a:r>
              <a:rPr dirty="0" sz="2400" spc="-1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ecosystem.</a:t>
            </a:r>
            <a:endParaRPr sz="2400">
              <a:latin typeface="Carlito"/>
              <a:cs typeface="Carlito"/>
            </a:endParaRPr>
          </a:p>
          <a:p>
            <a:pPr marL="1099185" marR="33655" indent="-515620">
              <a:lnSpc>
                <a:spcPct val="88700"/>
              </a:lnSpc>
              <a:spcBef>
                <a:spcPts val="660"/>
              </a:spcBef>
              <a:buClr>
                <a:srgbClr val="EC7C30"/>
              </a:buClr>
              <a:buSzPct val="118750"/>
              <a:buAutoNum type="romanUcPeriod" startAt="5"/>
              <a:tabLst>
                <a:tab pos="116078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RENs and NRENs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should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also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 involved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governance efforts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 areas where  GEO communities are also active.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Cooperation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between RENs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has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already 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begun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 this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area.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8591" y="485902"/>
            <a:ext cx="7324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What </a:t>
            </a:r>
            <a:r>
              <a:rPr dirty="0" sz="2800" spc="-5">
                <a:solidFill>
                  <a:srgbClr val="000066"/>
                </a:solidFill>
                <a:latin typeface="Arial"/>
                <a:cs typeface="Arial"/>
              </a:rPr>
              <a:t>are Research &amp; Education</a:t>
            </a:r>
            <a:r>
              <a:rPr dirty="0" sz="2800" spc="65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66"/>
                </a:solidFill>
                <a:latin typeface="Arial"/>
                <a:cs typeface="Arial"/>
              </a:rPr>
              <a:t>Networks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024" y="1657857"/>
            <a:ext cx="10914380" cy="36487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  <a:buSzPct val="120000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Research &amp; Education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networks are </a:t>
            </a:r>
            <a:r>
              <a:rPr dirty="0" sz="2000" spc="-5" b="1">
                <a:solidFill>
                  <a:srgbClr val="FF0000"/>
                </a:solidFill>
                <a:latin typeface="Arial"/>
                <a:cs typeface="Arial"/>
              </a:rPr>
              <a:t>non-commercial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dedicated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networks connecting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the  Universities,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Schools, Research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Centers,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Hospitals, Museums </a:t>
            </a:r>
            <a:r>
              <a:rPr dirty="0" sz="2000" spc="-10">
                <a:solidFill>
                  <a:srgbClr val="EC7C30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any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other institution that 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may have research and education</a:t>
            </a:r>
            <a:r>
              <a:rPr dirty="0" sz="2000" spc="-15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activities.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C7C3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algn="just" marL="241300" marR="5080" indent="-228600">
              <a:lnSpc>
                <a:spcPts val="2160"/>
              </a:lnSpc>
              <a:spcBef>
                <a:spcPts val="5"/>
              </a:spcBef>
              <a:buSzPct val="120000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National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Research and Education Networks </a:t>
            </a:r>
            <a:r>
              <a:rPr dirty="0" sz="2000" b="1">
                <a:solidFill>
                  <a:srgbClr val="EC7C30"/>
                </a:solidFill>
                <a:latin typeface="Arial"/>
                <a:cs typeface="Arial"/>
              </a:rPr>
              <a:t>(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NREN</a:t>
            </a:r>
            <a:r>
              <a:rPr dirty="0" sz="2000" b="1">
                <a:solidFill>
                  <a:srgbClr val="EC7C30"/>
                </a:solidFill>
                <a:latin typeface="Arial"/>
                <a:cs typeface="Arial"/>
              </a:rPr>
              <a:t>s)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are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established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provide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connectivity 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and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communications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services </a:t>
            </a:r>
            <a:r>
              <a:rPr dirty="0" sz="2000" spc="-10">
                <a:solidFill>
                  <a:srgbClr val="EC7C30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research and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education communities at the </a:t>
            </a:r>
            <a:r>
              <a:rPr dirty="0" sz="2000" spc="-5" b="1">
                <a:solidFill>
                  <a:srgbClr val="EC7C30"/>
                </a:solidFill>
                <a:latin typeface="Arial"/>
                <a:cs typeface="Arial"/>
              </a:rPr>
              <a:t>national  level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C7C30"/>
              </a:buClr>
              <a:buFont typeface="Arial"/>
              <a:buChar char="•"/>
            </a:pPr>
            <a:endParaRPr sz="2350">
              <a:latin typeface="Arial"/>
              <a:cs typeface="Arial"/>
            </a:endParaRPr>
          </a:p>
          <a:p>
            <a:pPr algn="just" marL="241300" marR="7620" indent="-228600">
              <a:lnSpc>
                <a:spcPts val="2160"/>
              </a:lnSpc>
              <a:buSzPct val="120000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Regional Research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Education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Networks </a:t>
            </a:r>
            <a:r>
              <a:rPr dirty="0" sz="2000" b="1">
                <a:solidFill>
                  <a:srgbClr val="EC7C30"/>
                </a:solidFill>
                <a:latin typeface="Arial"/>
                <a:cs typeface="Arial"/>
              </a:rPr>
              <a:t>(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RREN</a:t>
            </a:r>
            <a:r>
              <a:rPr dirty="0" sz="2000" b="1">
                <a:solidFill>
                  <a:srgbClr val="EC7C30"/>
                </a:solidFill>
                <a:latin typeface="Arial"/>
                <a:cs typeface="Arial"/>
              </a:rPr>
              <a:t>s)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are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connecting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NRENs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to provide 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connectivity and services </a:t>
            </a: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researchers and educators across the</a:t>
            </a:r>
            <a:r>
              <a:rPr dirty="0" sz="2000" spc="-215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C7C30"/>
                </a:solidFill>
                <a:latin typeface="Arial"/>
                <a:cs typeface="Arial"/>
              </a:rPr>
              <a:t>boarders.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C7C30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SzPct val="120000"/>
              <a:buChar char="•"/>
              <a:tabLst>
                <a:tab pos="241300" algn="l"/>
              </a:tabLst>
            </a:pPr>
            <a:r>
              <a:rPr dirty="0" sz="2000" spc="-5">
                <a:solidFill>
                  <a:srgbClr val="EC7C30"/>
                </a:solidFill>
                <a:latin typeface="Arial"/>
                <a:cs typeface="Arial"/>
              </a:rPr>
              <a:t>Altog</a:t>
            </a:r>
            <a:r>
              <a:rPr dirty="0" sz="2200" spc="-5">
                <a:solidFill>
                  <a:srgbClr val="EC7C30"/>
                </a:solidFill>
                <a:latin typeface="Arial"/>
                <a:cs typeface="Arial"/>
              </a:rPr>
              <a:t>ether are </a:t>
            </a:r>
            <a:r>
              <a:rPr dirty="0" sz="2200">
                <a:solidFill>
                  <a:srgbClr val="EC7C30"/>
                </a:solidFill>
                <a:latin typeface="Arial"/>
                <a:cs typeface="Arial"/>
              </a:rPr>
              <a:t>considered </a:t>
            </a:r>
            <a:r>
              <a:rPr dirty="0" sz="2200" spc="-5">
                <a:solidFill>
                  <a:srgbClr val="EC7C30"/>
                </a:solidFill>
                <a:latin typeface="Arial"/>
                <a:cs typeface="Arial"/>
              </a:rPr>
              <a:t>as the Global Research and Education Network</a:t>
            </a:r>
            <a:r>
              <a:rPr dirty="0" sz="2200" spc="18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C7C30"/>
                </a:solidFill>
                <a:latin typeface="Arial"/>
                <a:cs typeface="Arial"/>
              </a:rPr>
              <a:t>(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GREN</a:t>
            </a:r>
            <a:r>
              <a:rPr dirty="0" sz="2200">
                <a:solidFill>
                  <a:srgbClr val="EC7C30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62660" y="1625854"/>
            <a:ext cx="10223500" cy="43630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27685" marR="509270" indent="-515620">
              <a:lnSpc>
                <a:spcPct val="87000"/>
              </a:lnSpc>
              <a:spcBef>
                <a:spcPts val="60"/>
              </a:spcBef>
              <a:buClr>
                <a:srgbClr val="EC7C30"/>
              </a:buClr>
              <a:buSzPct val="120454"/>
              <a:buAutoNum type="romanUcPeriod" startAt="9"/>
              <a:tabLst>
                <a:tab pos="527685" algn="l"/>
                <a:tab pos="528320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 global research and education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network (GREN)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is something that would greatly  enable both the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technical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human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capacity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building noted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in points II. and</a:t>
            </a:r>
            <a:r>
              <a:rPr dirty="0" sz="2200" spc="13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III.</a:t>
            </a:r>
            <a:endParaRPr sz="2200">
              <a:latin typeface="Carlito"/>
              <a:cs typeface="Carlito"/>
            </a:endParaRPr>
          </a:p>
          <a:p>
            <a:pPr marL="527685" marR="367665" indent="-515620">
              <a:lnSpc>
                <a:spcPct val="89000"/>
              </a:lnSpc>
              <a:spcBef>
                <a:spcPts val="630"/>
              </a:spcBef>
              <a:buClr>
                <a:srgbClr val="EC7C30"/>
              </a:buClr>
              <a:buSzPct val="120454"/>
              <a:buAutoNum type="romanUcPeriod" startAt="9"/>
              <a:tabLst>
                <a:tab pos="527685" algn="l"/>
                <a:tab pos="528320" algn="l"/>
              </a:tabLst>
            </a:pP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Enhancing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the effectiveness of research along the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GEO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‘chain’ will be essential in  order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to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fully exploit the </a:t>
            </a:r>
            <a:r>
              <a:rPr dirty="0" sz="2200">
                <a:solidFill>
                  <a:srgbClr val="343062"/>
                </a:solidFill>
                <a:latin typeface="Carlito"/>
                <a:cs typeface="Carlito"/>
              </a:rPr>
              <a:t>value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of geospatial data.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This can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be done by regularly 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upgrading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infrastructure and technology to meet the present-day requirements of 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end-user</a:t>
            </a:r>
            <a:r>
              <a:rPr dirty="0" sz="22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communities.</a:t>
            </a:r>
            <a:endParaRPr sz="2200">
              <a:latin typeface="Carlito"/>
              <a:cs typeface="Carlito"/>
            </a:endParaRPr>
          </a:p>
          <a:p>
            <a:pPr marL="527685" marR="5080" indent="-515620">
              <a:lnSpc>
                <a:spcPct val="89000"/>
              </a:lnSpc>
              <a:spcBef>
                <a:spcPts val="645"/>
              </a:spcBef>
              <a:buClr>
                <a:srgbClr val="EC7C30"/>
              </a:buClr>
              <a:buSzPct val="120454"/>
              <a:buAutoNum type="romanUcPeriod" startAt="9"/>
              <a:tabLst>
                <a:tab pos="527685" algn="l"/>
                <a:tab pos="528320" algn="l"/>
              </a:tabLst>
            </a:pP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RENs 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NRENs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provide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mechanisms that enable the realisation of many of the 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United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Nations’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Sustainable Development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Goals. Collaboration with GEO-  communities will be a vital example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(and potential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metric) to measure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REN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NREN 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contributions</a:t>
            </a:r>
            <a:r>
              <a:rPr dirty="0" sz="220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here.</a:t>
            </a:r>
            <a:endParaRPr sz="2200">
              <a:latin typeface="Carlito"/>
              <a:cs typeface="Carlito"/>
            </a:endParaRPr>
          </a:p>
          <a:p>
            <a:pPr marL="527685" marR="250190" indent="-515620">
              <a:lnSpc>
                <a:spcPct val="88500"/>
              </a:lnSpc>
              <a:spcBef>
                <a:spcPts val="645"/>
              </a:spcBef>
              <a:buClr>
                <a:srgbClr val="EC7C30"/>
              </a:buClr>
              <a:buSzPct val="120454"/>
              <a:buAutoNum type="romanUcPeriod" startAt="9"/>
              <a:tabLst>
                <a:tab pos="528320" algn="l"/>
              </a:tabLst>
            </a:pP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REN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NRENs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should baseline where they already are regarding the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Sustainable  Development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Goals.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This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includes the need to understand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the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level of open science  usage in </a:t>
            </a:r>
            <a:r>
              <a:rPr dirty="0" sz="2200" spc="-10">
                <a:solidFill>
                  <a:srgbClr val="343062"/>
                </a:solidFill>
                <a:latin typeface="Carlito"/>
                <a:cs typeface="Carlito"/>
              </a:rPr>
              <a:t>different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world</a:t>
            </a:r>
            <a:r>
              <a:rPr dirty="0" sz="2200" spc="2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343062"/>
                </a:solidFill>
                <a:latin typeface="Carlito"/>
                <a:cs typeface="Carlito"/>
              </a:rPr>
              <a:t>regions.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0265" y="628015"/>
            <a:ext cx="48107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Again, Katowice</a:t>
            </a:r>
            <a:r>
              <a:rPr dirty="0" sz="2800" spc="4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EC7C30"/>
                </a:solidFill>
                <a:latin typeface="Arial"/>
                <a:cs typeface="Arial"/>
              </a:rPr>
              <a:t>Declaration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9252" y="6393179"/>
            <a:ext cx="0" cy="292735"/>
          </a:xfrm>
          <a:custGeom>
            <a:avLst/>
            <a:gdLst/>
            <a:ahLst/>
            <a:cxnLst/>
            <a:rect l="l" t="t" r="r" b="b"/>
            <a:pathLst>
              <a:path w="0" h="292734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116" y="6435852"/>
            <a:ext cx="778763" cy="204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9978" y="6368865"/>
            <a:ext cx="649067" cy="28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2896" y="6356603"/>
            <a:ext cx="586739" cy="254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30295" y="6356603"/>
            <a:ext cx="440435" cy="327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6388608"/>
            <a:ext cx="409956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409112" y="0"/>
            <a:ext cx="3783329" cy="2087880"/>
            <a:chOff x="8409112" y="0"/>
            <a:chExt cx="3783329" cy="2087880"/>
          </a:xfrm>
        </p:grpSpPr>
        <p:sp>
          <p:nvSpPr>
            <p:cNvPr id="9" name="object 9"/>
            <p:cNvSpPr/>
            <p:nvPr/>
          </p:nvSpPr>
          <p:spPr>
            <a:xfrm>
              <a:off x="8409112" y="0"/>
              <a:ext cx="3783329" cy="1781175"/>
            </a:xfrm>
            <a:custGeom>
              <a:avLst/>
              <a:gdLst/>
              <a:ahLst/>
              <a:cxnLst/>
              <a:rect l="l" t="t" r="r" b="b"/>
              <a:pathLst>
                <a:path w="3783329" h="1781175">
                  <a:moveTo>
                    <a:pt x="3782887" y="0"/>
                  </a:moveTo>
                  <a:lnTo>
                    <a:pt x="0" y="0"/>
                  </a:lnTo>
                  <a:lnTo>
                    <a:pt x="39681" y="35927"/>
                  </a:lnTo>
                  <a:lnTo>
                    <a:pt x="80317" y="72159"/>
                  </a:lnTo>
                  <a:lnTo>
                    <a:pt x="121232" y="108082"/>
                  </a:lnTo>
                  <a:lnTo>
                    <a:pt x="162424" y="143696"/>
                  </a:lnTo>
                  <a:lnTo>
                    <a:pt x="203892" y="178997"/>
                  </a:lnTo>
                  <a:lnTo>
                    <a:pt x="245633" y="213985"/>
                  </a:lnTo>
                  <a:lnTo>
                    <a:pt x="287646" y="248658"/>
                  </a:lnTo>
                  <a:lnTo>
                    <a:pt x="329929" y="283013"/>
                  </a:lnTo>
                  <a:lnTo>
                    <a:pt x="372480" y="317048"/>
                  </a:lnTo>
                  <a:lnTo>
                    <a:pt x="415297" y="350763"/>
                  </a:lnTo>
                  <a:lnTo>
                    <a:pt x="458379" y="384155"/>
                  </a:lnTo>
                  <a:lnTo>
                    <a:pt x="501723" y="417222"/>
                  </a:lnTo>
                  <a:lnTo>
                    <a:pt x="545328" y="449963"/>
                  </a:lnTo>
                  <a:lnTo>
                    <a:pt x="589193" y="482376"/>
                  </a:lnTo>
                  <a:lnTo>
                    <a:pt x="633314" y="514458"/>
                  </a:lnTo>
                  <a:lnTo>
                    <a:pt x="677690" y="546209"/>
                  </a:lnTo>
                  <a:lnTo>
                    <a:pt x="722320" y="577626"/>
                  </a:lnTo>
                  <a:lnTo>
                    <a:pt x="767202" y="608707"/>
                  </a:lnTo>
                  <a:lnTo>
                    <a:pt x="812333" y="639451"/>
                  </a:lnTo>
                  <a:lnTo>
                    <a:pt x="857713" y="669855"/>
                  </a:lnTo>
                  <a:lnTo>
                    <a:pt x="903339" y="699919"/>
                  </a:lnTo>
                  <a:lnTo>
                    <a:pt x="949209" y="729639"/>
                  </a:lnTo>
                  <a:lnTo>
                    <a:pt x="995321" y="759015"/>
                  </a:lnTo>
                  <a:lnTo>
                    <a:pt x="1041675" y="788044"/>
                  </a:lnTo>
                  <a:lnTo>
                    <a:pt x="1088267" y="816725"/>
                  </a:lnTo>
                  <a:lnTo>
                    <a:pt x="1135096" y="845056"/>
                  </a:lnTo>
                  <a:lnTo>
                    <a:pt x="1182161" y="873035"/>
                  </a:lnTo>
                  <a:lnTo>
                    <a:pt x="1229458" y="900660"/>
                  </a:lnTo>
                  <a:lnTo>
                    <a:pt x="1276988" y="927929"/>
                  </a:lnTo>
                  <a:lnTo>
                    <a:pt x="1324747" y="954841"/>
                  </a:lnTo>
                  <a:lnTo>
                    <a:pt x="1372735" y="981393"/>
                  </a:lnTo>
                  <a:lnTo>
                    <a:pt x="1420948" y="1007585"/>
                  </a:lnTo>
                  <a:lnTo>
                    <a:pt x="1469386" y="1033413"/>
                  </a:lnTo>
                  <a:lnTo>
                    <a:pt x="1566927" y="1083974"/>
                  </a:lnTo>
                  <a:lnTo>
                    <a:pt x="1665343" y="1133060"/>
                  </a:lnTo>
                  <a:lnTo>
                    <a:pt x="1764620" y="1180659"/>
                  </a:lnTo>
                  <a:lnTo>
                    <a:pt x="1864743" y="1226755"/>
                  </a:lnTo>
                  <a:lnTo>
                    <a:pt x="1965697" y="1271333"/>
                  </a:lnTo>
                  <a:lnTo>
                    <a:pt x="2067469" y="1314379"/>
                  </a:lnTo>
                  <a:lnTo>
                    <a:pt x="2170042" y="1355878"/>
                  </a:lnTo>
                  <a:lnTo>
                    <a:pt x="2273404" y="1395816"/>
                  </a:lnTo>
                  <a:lnTo>
                    <a:pt x="2377538" y="1434178"/>
                  </a:lnTo>
                  <a:lnTo>
                    <a:pt x="2482431" y="1470949"/>
                  </a:lnTo>
                  <a:lnTo>
                    <a:pt x="2588068" y="1506116"/>
                  </a:lnTo>
                  <a:lnTo>
                    <a:pt x="2694434" y="1539663"/>
                  </a:lnTo>
                  <a:lnTo>
                    <a:pt x="2801516" y="1571575"/>
                  </a:lnTo>
                  <a:lnTo>
                    <a:pt x="2909297" y="1601839"/>
                  </a:lnTo>
                  <a:lnTo>
                    <a:pt x="3017763" y="1630439"/>
                  </a:lnTo>
                  <a:lnTo>
                    <a:pt x="3126901" y="1657361"/>
                  </a:lnTo>
                  <a:lnTo>
                    <a:pt x="3236695" y="1682590"/>
                  </a:lnTo>
                  <a:lnTo>
                    <a:pt x="3347131" y="1706112"/>
                  </a:lnTo>
                  <a:lnTo>
                    <a:pt x="3458194" y="1727913"/>
                  </a:lnTo>
                  <a:lnTo>
                    <a:pt x="3569869" y="1747976"/>
                  </a:lnTo>
                  <a:lnTo>
                    <a:pt x="3682143" y="1766289"/>
                  </a:lnTo>
                  <a:lnTo>
                    <a:pt x="3782887" y="1781110"/>
                  </a:lnTo>
                  <a:lnTo>
                    <a:pt x="37828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89235" y="234695"/>
              <a:ext cx="1853564" cy="1853564"/>
            </a:xfrm>
            <a:custGeom>
              <a:avLst/>
              <a:gdLst/>
              <a:ahLst/>
              <a:cxnLst/>
              <a:rect l="l" t="t" r="r" b="b"/>
              <a:pathLst>
                <a:path w="1853565" h="1853564">
                  <a:moveTo>
                    <a:pt x="926592" y="0"/>
                  </a:moveTo>
                  <a:lnTo>
                    <a:pt x="878914" y="1205"/>
                  </a:lnTo>
                  <a:lnTo>
                    <a:pt x="831863" y="4784"/>
                  </a:lnTo>
                  <a:lnTo>
                    <a:pt x="785494" y="10677"/>
                  </a:lnTo>
                  <a:lnTo>
                    <a:pt x="739868" y="18827"/>
                  </a:lnTo>
                  <a:lnTo>
                    <a:pt x="695042" y="29175"/>
                  </a:lnTo>
                  <a:lnTo>
                    <a:pt x="651074" y="41662"/>
                  </a:lnTo>
                  <a:lnTo>
                    <a:pt x="608022" y="56232"/>
                  </a:lnTo>
                  <a:lnTo>
                    <a:pt x="565945" y="72824"/>
                  </a:lnTo>
                  <a:lnTo>
                    <a:pt x="524902" y="91382"/>
                  </a:lnTo>
                  <a:lnTo>
                    <a:pt x="484949" y="111846"/>
                  </a:lnTo>
                  <a:lnTo>
                    <a:pt x="446146" y="134159"/>
                  </a:lnTo>
                  <a:lnTo>
                    <a:pt x="408551" y="158263"/>
                  </a:lnTo>
                  <a:lnTo>
                    <a:pt x="372222" y="184098"/>
                  </a:lnTo>
                  <a:lnTo>
                    <a:pt x="337218" y="211607"/>
                  </a:lnTo>
                  <a:lnTo>
                    <a:pt x="303596" y="240732"/>
                  </a:lnTo>
                  <a:lnTo>
                    <a:pt x="271414" y="271414"/>
                  </a:lnTo>
                  <a:lnTo>
                    <a:pt x="240732" y="303596"/>
                  </a:lnTo>
                  <a:lnTo>
                    <a:pt x="211607" y="337218"/>
                  </a:lnTo>
                  <a:lnTo>
                    <a:pt x="184098" y="372222"/>
                  </a:lnTo>
                  <a:lnTo>
                    <a:pt x="158263" y="408551"/>
                  </a:lnTo>
                  <a:lnTo>
                    <a:pt x="134159" y="446146"/>
                  </a:lnTo>
                  <a:lnTo>
                    <a:pt x="111846" y="484949"/>
                  </a:lnTo>
                  <a:lnTo>
                    <a:pt x="91382" y="524902"/>
                  </a:lnTo>
                  <a:lnTo>
                    <a:pt x="72824" y="565945"/>
                  </a:lnTo>
                  <a:lnTo>
                    <a:pt x="56232" y="608022"/>
                  </a:lnTo>
                  <a:lnTo>
                    <a:pt x="41662" y="651074"/>
                  </a:lnTo>
                  <a:lnTo>
                    <a:pt x="29175" y="695042"/>
                  </a:lnTo>
                  <a:lnTo>
                    <a:pt x="18827" y="739868"/>
                  </a:lnTo>
                  <a:lnTo>
                    <a:pt x="10677" y="785494"/>
                  </a:lnTo>
                  <a:lnTo>
                    <a:pt x="4784" y="831863"/>
                  </a:lnTo>
                  <a:lnTo>
                    <a:pt x="1205" y="878914"/>
                  </a:lnTo>
                  <a:lnTo>
                    <a:pt x="0" y="926591"/>
                  </a:lnTo>
                  <a:lnTo>
                    <a:pt x="1205" y="974269"/>
                  </a:lnTo>
                  <a:lnTo>
                    <a:pt x="4784" y="1021320"/>
                  </a:lnTo>
                  <a:lnTo>
                    <a:pt x="10677" y="1067689"/>
                  </a:lnTo>
                  <a:lnTo>
                    <a:pt x="18827" y="1113315"/>
                  </a:lnTo>
                  <a:lnTo>
                    <a:pt x="29175" y="1158141"/>
                  </a:lnTo>
                  <a:lnTo>
                    <a:pt x="41662" y="1202109"/>
                  </a:lnTo>
                  <a:lnTo>
                    <a:pt x="56232" y="1245161"/>
                  </a:lnTo>
                  <a:lnTo>
                    <a:pt x="72824" y="1287238"/>
                  </a:lnTo>
                  <a:lnTo>
                    <a:pt x="91382" y="1328281"/>
                  </a:lnTo>
                  <a:lnTo>
                    <a:pt x="111846" y="1368234"/>
                  </a:lnTo>
                  <a:lnTo>
                    <a:pt x="134159" y="1407037"/>
                  </a:lnTo>
                  <a:lnTo>
                    <a:pt x="158263" y="1444632"/>
                  </a:lnTo>
                  <a:lnTo>
                    <a:pt x="184098" y="1480961"/>
                  </a:lnTo>
                  <a:lnTo>
                    <a:pt x="211607" y="1515965"/>
                  </a:lnTo>
                  <a:lnTo>
                    <a:pt x="240732" y="1549587"/>
                  </a:lnTo>
                  <a:lnTo>
                    <a:pt x="271414" y="1581769"/>
                  </a:lnTo>
                  <a:lnTo>
                    <a:pt x="303596" y="1612451"/>
                  </a:lnTo>
                  <a:lnTo>
                    <a:pt x="337218" y="1641576"/>
                  </a:lnTo>
                  <a:lnTo>
                    <a:pt x="372222" y="1669085"/>
                  </a:lnTo>
                  <a:lnTo>
                    <a:pt x="408551" y="1694920"/>
                  </a:lnTo>
                  <a:lnTo>
                    <a:pt x="446146" y="1719024"/>
                  </a:lnTo>
                  <a:lnTo>
                    <a:pt x="484949" y="1741337"/>
                  </a:lnTo>
                  <a:lnTo>
                    <a:pt x="524902" y="1761801"/>
                  </a:lnTo>
                  <a:lnTo>
                    <a:pt x="565945" y="1780359"/>
                  </a:lnTo>
                  <a:lnTo>
                    <a:pt x="608022" y="1796951"/>
                  </a:lnTo>
                  <a:lnTo>
                    <a:pt x="651074" y="1811521"/>
                  </a:lnTo>
                  <a:lnTo>
                    <a:pt x="695042" y="1824008"/>
                  </a:lnTo>
                  <a:lnTo>
                    <a:pt x="739868" y="1834356"/>
                  </a:lnTo>
                  <a:lnTo>
                    <a:pt x="785494" y="1842506"/>
                  </a:lnTo>
                  <a:lnTo>
                    <a:pt x="831863" y="1848399"/>
                  </a:lnTo>
                  <a:lnTo>
                    <a:pt x="878914" y="1851978"/>
                  </a:lnTo>
                  <a:lnTo>
                    <a:pt x="926592" y="1853183"/>
                  </a:lnTo>
                  <a:lnTo>
                    <a:pt x="974269" y="1851978"/>
                  </a:lnTo>
                  <a:lnTo>
                    <a:pt x="1021320" y="1848399"/>
                  </a:lnTo>
                  <a:lnTo>
                    <a:pt x="1067689" y="1842506"/>
                  </a:lnTo>
                  <a:lnTo>
                    <a:pt x="1113315" y="1834356"/>
                  </a:lnTo>
                  <a:lnTo>
                    <a:pt x="1158141" y="1824008"/>
                  </a:lnTo>
                  <a:lnTo>
                    <a:pt x="1202109" y="1811521"/>
                  </a:lnTo>
                  <a:lnTo>
                    <a:pt x="1245161" y="1796951"/>
                  </a:lnTo>
                  <a:lnTo>
                    <a:pt x="1287238" y="1780359"/>
                  </a:lnTo>
                  <a:lnTo>
                    <a:pt x="1328281" y="1761801"/>
                  </a:lnTo>
                  <a:lnTo>
                    <a:pt x="1368234" y="1741337"/>
                  </a:lnTo>
                  <a:lnTo>
                    <a:pt x="1407037" y="1719024"/>
                  </a:lnTo>
                  <a:lnTo>
                    <a:pt x="1444632" y="1694920"/>
                  </a:lnTo>
                  <a:lnTo>
                    <a:pt x="1480961" y="1669085"/>
                  </a:lnTo>
                  <a:lnTo>
                    <a:pt x="1515965" y="1641576"/>
                  </a:lnTo>
                  <a:lnTo>
                    <a:pt x="1549587" y="1612451"/>
                  </a:lnTo>
                  <a:lnTo>
                    <a:pt x="1581769" y="1581769"/>
                  </a:lnTo>
                  <a:lnTo>
                    <a:pt x="1612451" y="1549587"/>
                  </a:lnTo>
                  <a:lnTo>
                    <a:pt x="1641576" y="1515965"/>
                  </a:lnTo>
                  <a:lnTo>
                    <a:pt x="1669085" y="1480961"/>
                  </a:lnTo>
                  <a:lnTo>
                    <a:pt x="1694920" y="1444632"/>
                  </a:lnTo>
                  <a:lnTo>
                    <a:pt x="1719024" y="1407037"/>
                  </a:lnTo>
                  <a:lnTo>
                    <a:pt x="1741337" y="1368234"/>
                  </a:lnTo>
                  <a:lnTo>
                    <a:pt x="1761801" y="1328281"/>
                  </a:lnTo>
                  <a:lnTo>
                    <a:pt x="1780359" y="1287238"/>
                  </a:lnTo>
                  <a:lnTo>
                    <a:pt x="1796951" y="1245161"/>
                  </a:lnTo>
                  <a:lnTo>
                    <a:pt x="1811521" y="1202109"/>
                  </a:lnTo>
                  <a:lnTo>
                    <a:pt x="1824008" y="1158141"/>
                  </a:lnTo>
                  <a:lnTo>
                    <a:pt x="1834356" y="1113315"/>
                  </a:lnTo>
                  <a:lnTo>
                    <a:pt x="1842506" y="1067689"/>
                  </a:lnTo>
                  <a:lnTo>
                    <a:pt x="1848399" y="1021320"/>
                  </a:lnTo>
                  <a:lnTo>
                    <a:pt x="1851978" y="974269"/>
                  </a:lnTo>
                  <a:lnTo>
                    <a:pt x="1853184" y="926591"/>
                  </a:lnTo>
                  <a:lnTo>
                    <a:pt x="1851978" y="878914"/>
                  </a:lnTo>
                  <a:lnTo>
                    <a:pt x="1848399" y="831863"/>
                  </a:lnTo>
                  <a:lnTo>
                    <a:pt x="1842506" y="785494"/>
                  </a:lnTo>
                  <a:lnTo>
                    <a:pt x="1834356" y="739868"/>
                  </a:lnTo>
                  <a:lnTo>
                    <a:pt x="1824008" y="695042"/>
                  </a:lnTo>
                  <a:lnTo>
                    <a:pt x="1811521" y="651074"/>
                  </a:lnTo>
                  <a:lnTo>
                    <a:pt x="1796951" y="608022"/>
                  </a:lnTo>
                  <a:lnTo>
                    <a:pt x="1780359" y="565945"/>
                  </a:lnTo>
                  <a:lnTo>
                    <a:pt x="1761801" y="524902"/>
                  </a:lnTo>
                  <a:lnTo>
                    <a:pt x="1741337" y="484949"/>
                  </a:lnTo>
                  <a:lnTo>
                    <a:pt x="1719024" y="446146"/>
                  </a:lnTo>
                  <a:lnTo>
                    <a:pt x="1694920" y="408551"/>
                  </a:lnTo>
                  <a:lnTo>
                    <a:pt x="1669085" y="372222"/>
                  </a:lnTo>
                  <a:lnTo>
                    <a:pt x="1641576" y="337218"/>
                  </a:lnTo>
                  <a:lnTo>
                    <a:pt x="1612451" y="303596"/>
                  </a:lnTo>
                  <a:lnTo>
                    <a:pt x="1581769" y="271414"/>
                  </a:lnTo>
                  <a:lnTo>
                    <a:pt x="1549587" y="240732"/>
                  </a:lnTo>
                  <a:lnTo>
                    <a:pt x="1515965" y="211607"/>
                  </a:lnTo>
                  <a:lnTo>
                    <a:pt x="1480961" y="184098"/>
                  </a:lnTo>
                  <a:lnTo>
                    <a:pt x="1444632" y="158263"/>
                  </a:lnTo>
                  <a:lnTo>
                    <a:pt x="1407037" y="134159"/>
                  </a:lnTo>
                  <a:lnTo>
                    <a:pt x="1368234" y="111846"/>
                  </a:lnTo>
                  <a:lnTo>
                    <a:pt x="1328281" y="91382"/>
                  </a:lnTo>
                  <a:lnTo>
                    <a:pt x="1287238" y="72824"/>
                  </a:lnTo>
                  <a:lnTo>
                    <a:pt x="1245161" y="56232"/>
                  </a:lnTo>
                  <a:lnTo>
                    <a:pt x="1202109" y="41662"/>
                  </a:lnTo>
                  <a:lnTo>
                    <a:pt x="1158141" y="29175"/>
                  </a:lnTo>
                  <a:lnTo>
                    <a:pt x="1113315" y="18827"/>
                  </a:lnTo>
                  <a:lnTo>
                    <a:pt x="1067689" y="10677"/>
                  </a:lnTo>
                  <a:lnTo>
                    <a:pt x="1021320" y="4784"/>
                  </a:lnTo>
                  <a:lnTo>
                    <a:pt x="974269" y="1205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71175" y="556259"/>
              <a:ext cx="1274064" cy="8823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52588" y="1908048"/>
              <a:ext cx="4255008" cy="21991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890" y="1412465"/>
            <a:ext cx="3456940" cy="1595120"/>
          </a:xfrm>
          <a:prstGeom prst="rect"/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540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z="5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4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800" spc="-5" b="0">
                <a:solidFill>
                  <a:srgbClr val="E66D31"/>
                </a:solidFill>
                <a:latin typeface="Arial"/>
                <a:cs typeface="Arial"/>
              </a:rPr>
              <a:t>Any</a:t>
            </a:r>
            <a:r>
              <a:rPr dirty="0" sz="2800" b="0">
                <a:solidFill>
                  <a:srgbClr val="E66D31"/>
                </a:solidFill>
                <a:latin typeface="Arial"/>
                <a:cs typeface="Arial"/>
              </a:rPr>
              <a:t> </a:t>
            </a:r>
            <a:r>
              <a:rPr dirty="0" sz="2800" spc="-5" b="0">
                <a:solidFill>
                  <a:srgbClr val="E66D31"/>
                </a:solidFill>
                <a:latin typeface="Arial"/>
                <a:cs typeface="Arial"/>
              </a:rPr>
              <a:t>questions?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8515" y="3863340"/>
            <a:ext cx="364236" cy="364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5527" y="3903675"/>
            <a:ext cx="825500" cy="35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@ASRE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5397" y="3921963"/>
            <a:ext cx="9607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@ASRE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127" y="3921963"/>
            <a:ext cx="8813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asrenorg.net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9724" y="3805428"/>
            <a:ext cx="1920239" cy="426720"/>
            <a:chOff x="839724" y="3805428"/>
            <a:chExt cx="1920239" cy="426720"/>
          </a:xfrm>
        </p:grpSpPr>
        <p:sp>
          <p:nvSpPr>
            <p:cNvPr id="9" name="object 9"/>
            <p:cNvSpPr/>
            <p:nvPr/>
          </p:nvSpPr>
          <p:spPr>
            <a:xfrm>
              <a:off x="2345436" y="3835908"/>
              <a:ext cx="414527" cy="396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9724" y="3805428"/>
              <a:ext cx="414528" cy="396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963909" y="6466103"/>
            <a:ext cx="9080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41" y="510286"/>
            <a:ext cx="36195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0">
                <a:solidFill>
                  <a:srgbClr val="EC7C30"/>
                </a:solidFill>
                <a:latin typeface="Carlito"/>
                <a:cs typeface="Carlito"/>
              </a:rPr>
              <a:t>NRENs, RRENs and</a:t>
            </a:r>
            <a:r>
              <a:rPr dirty="0" sz="2800" spc="20" b="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800" spc="-5" b="0">
                <a:solidFill>
                  <a:srgbClr val="EC7C30"/>
                </a:solidFill>
                <a:latin typeface="Carlito"/>
                <a:cs typeface="Carlito"/>
              </a:rPr>
              <a:t>GREN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35963"/>
            <a:ext cx="12192000" cy="5622290"/>
            <a:chOff x="0" y="1235963"/>
            <a:chExt cx="12192000" cy="5622290"/>
          </a:xfrm>
        </p:grpSpPr>
        <p:sp>
          <p:nvSpPr>
            <p:cNvPr id="8" name="object 8"/>
            <p:cNvSpPr/>
            <p:nvPr/>
          </p:nvSpPr>
          <p:spPr>
            <a:xfrm>
              <a:off x="0" y="2781297"/>
              <a:ext cx="12191999" cy="4076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29839" y="1687068"/>
              <a:ext cx="9095105" cy="1477645"/>
            </a:xfrm>
            <a:custGeom>
              <a:avLst/>
              <a:gdLst/>
              <a:ahLst/>
              <a:cxnLst/>
              <a:rect l="l" t="t" r="r" b="b"/>
              <a:pathLst>
                <a:path w="9095105" h="1477645">
                  <a:moveTo>
                    <a:pt x="3936492" y="0"/>
                  </a:moveTo>
                  <a:lnTo>
                    <a:pt x="9094851" y="1423797"/>
                  </a:lnTo>
                </a:path>
                <a:path w="9095105" h="1477645">
                  <a:moveTo>
                    <a:pt x="3601212" y="551688"/>
                  </a:moveTo>
                  <a:lnTo>
                    <a:pt x="5262371" y="1247394"/>
                  </a:lnTo>
                </a:path>
                <a:path w="9095105" h="1477645">
                  <a:moveTo>
                    <a:pt x="3038856" y="722376"/>
                  </a:moveTo>
                  <a:lnTo>
                    <a:pt x="3207893" y="1465199"/>
                  </a:lnTo>
                </a:path>
                <a:path w="9095105" h="1477645">
                  <a:moveTo>
                    <a:pt x="1548384" y="1423416"/>
                  </a:moveTo>
                  <a:lnTo>
                    <a:pt x="2188337" y="641604"/>
                  </a:lnTo>
                </a:path>
                <a:path w="9095105" h="1477645">
                  <a:moveTo>
                    <a:pt x="0" y="1477137"/>
                  </a:moveTo>
                  <a:lnTo>
                    <a:pt x="1724787" y="411480"/>
                  </a:lnTo>
                </a:path>
                <a:path w="9095105" h="1477645">
                  <a:moveTo>
                    <a:pt x="3881628" y="278892"/>
                  </a:moveTo>
                  <a:lnTo>
                    <a:pt x="7136003" y="1280795"/>
                  </a:lnTo>
                </a:path>
              </a:pathLst>
            </a:custGeom>
            <a:ln w="9144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22241" y="1248917"/>
              <a:ext cx="2237740" cy="1161415"/>
            </a:xfrm>
            <a:custGeom>
              <a:avLst/>
              <a:gdLst/>
              <a:ahLst/>
              <a:cxnLst/>
              <a:rect l="l" t="t" r="r" b="b"/>
              <a:pathLst>
                <a:path w="2237740" h="1161414">
                  <a:moveTo>
                    <a:pt x="1118616" y="0"/>
                  </a:moveTo>
                  <a:lnTo>
                    <a:pt x="1057235" y="859"/>
                  </a:lnTo>
                  <a:lnTo>
                    <a:pt x="996719" y="3407"/>
                  </a:lnTo>
                  <a:lnTo>
                    <a:pt x="937155" y="7599"/>
                  </a:lnTo>
                  <a:lnTo>
                    <a:pt x="878628" y="13392"/>
                  </a:lnTo>
                  <a:lnTo>
                    <a:pt x="821222" y="20741"/>
                  </a:lnTo>
                  <a:lnTo>
                    <a:pt x="765023" y="29602"/>
                  </a:lnTo>
                  <a:lnTo>
                    <a:pt x="710116" y="39930"/>
                  </a:lnTo>
                  <a:lnTo>
                    <a:pt x="656587" y="51681"/>
                  </a:lnTo>
                  <a:lnTo>
                    <a:pt x="604520" y="64811"/>
                  </a:lnTo>
                  <a:lnTo>
                    <a:pt x="554002" y="79276"/>
                  </a:lnTo>
                  <a:lnTo>
                    <a:pt x="505116" y="95031"/>
                  </a:lnTo>
                  <a:lnTo>
                    <a:pt x="457949" y="112032"/>
                  </a:lnTo>
                  <a:lnTo>
                    <a:pt x="412586" y="130235"/>
                  </a:lnTo>
                  <a:lnTo>
                    <a:pt x="369112" y="149595"/>
                  </a:lnTo>
                  <a:lnTo>
                    <a:pt x="327612" y="170068"/>
                  </a:lnTo>
                  <a:lnTo>
                    <a:pt x="288171" y="191611"/>
                  </a:lnTo>
                  <a:lnTo>
                    <a:pt x="250876" y="214178"/>
                  </a:lnTo>
                  <a:lnTo>
                    <a:pt x="215810" y="237725"/>
                  </a:lnTo>
                  <a:lnTo>
                    <a:pt x="183060" y="262209"/>
                  </a:lnTo>
                  <a:lnTo>
                    <a:pt x="152710" y="287584"/>
                  </a:lnTo>
                  <a:lnTo>
                    <a:pt x="124846" y="313807"/>
                  </a:lnTo>
                  <a:lnTo>
                    <a:pt x="76916" y="368618"/>
                  </a:lnTo>
                  <a:lnTo>
                    <a:pt x="39953" y="426287"/>
                  </a:lnTo>
                  <a:lnTo>
                    <a:pt x="14639" y="486461"/>
                  </a:lnTo>
                  <a:lnTo>
                    <a:pt x="1654" y="548786"/>
                  </a:lnTo>
                  <a:lnTo>
                    <a:pt x="0" y="580644"/>
                  </a:lnTo>
                  <a:lnTo>
                    <a:pt x="1654" y="612501"/>
                  </a:lnTo>
                  <a:lnTo>
                    <a:pt x="14639" y="674826"/>
                  </a:lnTo>
                  <a:lnTo>
                    <a:pt x="39953" y="735000"/>
                  </a:lnTo>
                  <a:lnTo>
                    <a:pt x="76916" y="792669"/>
                  </a:lnTo>
                  <a:lnTo>
                    <a:pt x="124846" y="847480"/>
                  </a:lnTo>
                  <a:lnTo>
                    <a:pt x="152710" y="873703"/>
                  </a:lnTo>
                  <a:lnTo>
                    <a:pt x="183060" y="899078"/>
                  </a:lnTo>
                  <a:lnTo>
                    <a:pt x="215810" y="923562"/>
                  </a:lnTo>
                  <a:lnTo>
                    <a:pt x="250876" y="947109"/>
                  </a:lnTo>
                  <a:lnTo>
                    <a:pt x="288171" y="969676"/>
                  </a:lnTo>
                  <a:lnTo>
                    <a:pt x="327612" y="991219"/>
                  </a:lnTo>
                  <a:lnTo>
                    <a:pt x="369112" y="1011692"/>
                  </a:lnTo>
                  <a:lnTo>
                    <a:pt x="412586" y="1031052"/>
                  </a:lnTo>
                  <a:lnTo>
                    <a:pt x="457949" y="1049255"/>
                  </a:lnTo>
                  <a:lnTo>
                    <a:pt x="505116" y="1066256"/>
                  </a:lnTo>
                  <a:lnTo>
                    <a:pt x="554002" y="1082011"/>
                  </a:lnTo>
                  <a:lnTo>
                    <a:pt x="604520" y="1096476"/>
                  </a:lnTo>
                  <a:lnTo>
                    <a:pt x="656587" y="1109606"/>
                  </a:lnTo>
                  <a:lnTo>
                    <a:pt x="710116" y="1121357"/>
                  </a:lnTo>
                  <a:lnTo>
                    <a:pt x="765023" y="1131685"/>
                  </a:lnTo>
                  <a:lnTo>
                    <a:pt x="821222" y="1140546"/>
                  </a:lnTo>
                  <a:lnTo>
                    <a:pt x="878628" y="1147895"/>
                  </a:lnTo>
                  <a:lnTo>
                    <a:pt x="937155" y="1153688"/>
                  </a:lnTo>
                  <a:lnTo>
                    <a:pt x="996719" y="1157880"/>
                  </a:lnTo>
                  <a:lnTo>
                    <a:pt x="1057235" y="1160428"/>
                  </a:lnTo>
                  <a:lnTo>
                    <a:pt x="1118616" y="1161288"/>
                  </a:lnTo>
                  <a:lnTo>
                    <a:pt x="1179996" y="1160428"/>
                  </a:lnTo>
                  <a:lnTo>
                    <a:pt x="1240512" y="1157880"/>
                  </a:lnTo>
                  <a:lnTo>
                    <a:pt x="1300076" y="1153688"/>
                  </a:lnTo>
                  <a:lnTo>
                    <a:pt x="1358603" y="1147895"/>
                  </a:lnTo>
                  <a:lnTo>
                    <a:pt x="1416009" y="1140546"/>
                  </a:lnTo>
                  <a:lnTo>
                    <a:pt x="1472208" y="1131685"/>
                  </a:lnTo>
                  <a:lnTo>
                    <a:pt x="1527115" y="1121357"/>
                  </a:lnTo>
                  <a:lnTo>
                    <a:pt x="1580644" y="1109606"/>
                  </a:lnTo>
                  <a:lnTo>
                    <a:pt x="1632711" y="1096476"/>
                  </a:lnTo>
                  <a:lnTo>
                    <a:pt x="1683229" y="1082011"/>
                  </a:lnTo>
                  <a:lnTo>
                    <a:pt x="1732115" y="1066256"/>
                  </a:lnTo>
                  <a:lnTo>
                    <a:pt x="1779282" y="1049255"/>
                  </a:lnTo>
                  <a:lnTo>
                    <a:pt x="1824645" y="1031052"/>
                  </a:lnTo>
                  <a:lnTo>
                    <a:pt x="1868119" y="1011692"/>
                  </a:lnTo>
                  <a:lnTo>
                    <a:pt x="1909619" y="991219"/>
                  </a:lnTo>
                  <a:lnTo>
                    <a:pt x="1949060" y="969676"/>
                  </a:lnTo>
                  <a:lnTo>
                    <a:pt x="1986355" y="947109"/>
                  </a:lnTo>
                  <a:lnTo>
                    <a:pt x="2021421" y="923562"/>
                  </a:lnTo>
                  <a:lnTo>
                    <a:pt x="2054171" y="899078"/>
                  </a:lnTo>
                  <a:lnTo>
                    <a:pt x="2084521" y="873703"/>
                  </a:lnTo>
                  <a:lnTo>
                    <a:pt x="2112385" y="847480"/>
                  </a:lnTo>
                  <a:lnTo>
                    <a:pt x="2160315" y="792669"/>
                  </a:lnTo>
                  <a:lnTo>
                    <a:pt x="2197278" y="735000"/>
                  </a:lnTo>
                  <a:lnTo>
                    <a:pt x="2222592" y="674826"/>
                  </a:lnTo>
                  <a:lnTo>
                    <a:pt x="2235577" y="612501"/>
                  </a:lnTo>
                  <a:lnTo>
                    <a:pt x="2237232" y="580644"/>
                  </a:lnTo>
                  <a:lnTo>
                    <a:pt x="2235577" y="548786"/>
                  </a:lnTo>
                  <a:lnTo>
                    <a:pt x="2222592" y="486461"/>
                  </a:lnTo>
                  <a:lnTo>
                    <a:pt x="2197278" y="426287"/>
                  </a:lnTo>
                  <a:lnTo>
                    <a:pt x="2160315" y="368618"/>
                  </a:lnTo>
                  <a:lnTo>
                    <a:pt x="2112385" y="313807"/>
                  </a:lnTo>
                  <a:lnTo>
                    <a:pt x="2084521" y="287584"/>
                  </a:lnTo>
                  <a:lnTo>
                    <a:pt x="2054171" y="262209"/>
                  </a:lnTo>
                  <a:lnTo>
                    <a:pt x="2021421" y="237725"/>
                  </a:lnTo>
                  <a:lnTo>
                    <a:pt x="1986355" y="214178"/>
                  </a:lnTo>
                  <a:lnTo>
                    <a:pt x="1949060" y="191611"/>
                  </a:lnTo>
                  <a:lnTo>
                    <a:pt x="1909619" y="170068"/>
                  </a:lnTo>
                  <a:lnTo>
                    <a:pt x="1868119" y="149595"/>
                  </a:lnTo>
                  <a:lnTo>
                    <a:pt x="1824645" y="130235"/>
                  </a:lnTo>
                  <a:lnTo>
                    <a:pt x="1779282" y="112032"/>
                  </a:lnTo>
                  <a:lnTo>
                    <a:pt x="1732115" y="95031"/>
                  </a:lnTo>
                  <a:lnTo>
                    <a:pt x="1683229" y="79276"/>
                  </a:lnTo>
                  <a:lnTo>
                    <a:pt x="1632711" y="64811"/>
                  </a:lnTo>
                  <a:lnTo>
                    <a:pt x="1580644" y="51681"/>
                  </a:lnTo>
                  <a:lnTo>
                    <a:pt x="1527115" y="39930"/>
                  </a:lnTo>
                  <a:lnTo>
                    <a:pt x="1472208" y="29602"/>
                  </a:lnTo>
                  <a:lnTo>
                    <a:pt x="1416009" y="20741"/>
                  </a:lnTo>
                  <a:lnTo>
                    <a:pt x="1358603" y="13392"/>
                  </a:lnTo>
                  <a:lnTo>
                    <a:pt x="1300076" y="7599"/>
                  </a:lnTo>
                  <a:lnTo>
                    <a:pt x="1240512" y="3407"/>
                  </a:lnTo>
                  <a:lnTo>
                    <a:pt x="1179996" y="859"/>
                  </a:lnTo>
                  <a:lnTo>
                    <a:pt x="11186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22241" y="1248917"/>
              <a:ext cx="2237740" cy="1161415"/>
            </a:xfrm>
            <a:custGeom>
              <a:avLst/>
              <a:gdLst/>
              <a:ahLst/>
              <a:cxnLst/>
              <a:rect l="l" t="t" r="r" b="b"/>
              <a:pathLst>
                <a:path w="2237740" h="1161414">
                  <a:moveTo>
                    <a:pt x="0" y="580644"/>
                  </a:moveTo>
                  <a:lnTo>
                    <a:pt x="6563" y="517377"/>
                  </a:lnTo>
                  <a:lnTo>
                    <a:pt x="25797" y="456083"/>
                  </a:lnTo>
                  <a:lnTo>
                    <a:pt x="57021" y="397117"/>
                  </a:lnTo>
                  <a:lnTo>
                    <a:pt x="99553" y="340833"/>
                  </a:lnTo>
                  <a:lnTo>
                    <a:pt x="152710" y="287584"/>
                  </a:lnTo>
                  <a:lnTo>
                    <a:pt x="183060" y="262209"/>
                  </a:lnTo>
                  <a:lnTo>
                    <a:pt x="215810" y="237725"/>
                  </a:lnTo>
                  <a:lnTo>
                    <a:pt x="250876" y="214178"/>
                  </a:lnTo>
                  <a:lnTo>
                    <a:pt x="288171" y="191611"/>
                  </a:lnTo>
                  <a:lnTo>
                    <a:pt x="327612" y="170068"/>
                  </a:lnTo>
                  <a:lnTo>
                    <a:pt x="369112" y="149595"/>
                  </a:lnTo>
                  <a:lnTo>
                    <a:pt x="412586" y="130235"/>
                  </a:lnTo>
                  <a:lnTo>
                    <a:pt x="457949" y="112032"/>
                  </a:lnTo>
                  <a:lnTo>
                    <a:pt x="505116" y="95031"/>
                  </a:lnTo>
                  <a:lnTo>
                    <a:pt x="554002" y="79276"/>
                  </a:lnTo>
                  <a:lnTo>
                    <a:pt x="604520" y="64811"/>
                  </a:lnTo>
                  <a:lnTo>
                    <a:pt x="656587" y="51681"/>
                  </a:lnTo>
                  <a:lnTo>
                    <a:pt x="710116" y="39930"/>
                  </a:lnTo>
                  <a:lnTo>
                    <a:pt x="765023" y="29602"/>
                  </a:lnTo>
                  <a:lnTo>
                    <a:pt x="821222" y="20741"/>
                  </a:lnTo>
                  <a:lnTo>
                    <a:pt x="878628" y="13392"/>
                  </a:lnTo>
                  <a:lnTo>
                    <a:pt x="937155" y="7599"/>
                  </a:lnTo>
                  <a:lnTo>
                    <a:pt x="996719" y="3407"/>
                  </a:lnTo>
                  <a:lnTo>
                    <a:pt x="1057235" y="859"/>
                  </a:lnTo>
                  <a:lnTo>
                    <a:pt x="1118616" y="0"/>
                  </a:lnTo>
                  <a:lnTo>
                    <a:pt x="1179996" y="859"/>
                  </a:lnTo>
                  <a:lnTo>
                    <a:pt x="1240512" y="3407"/>
                  </a:lnTo>
                  <a:lnTo>
                    <a:pt x="1300076" y="7599"/>
                  </a:lnTo>
                  <a:lnTo>
                    <a:pt x="1358603" y="13392"/>
                  </a:lnTo>
                  <a:lnTo>
                    <a:pt x="1416009" y="20741"/>
                  </a:lnTo>
                  <a:lnTo>
                    <a:pt x="1472208" y="29602"/>
                  </a:lnTo>
                  <a:lnTo>
                    <a:pt x="1527115" y="39930"/>
                  </a:lnTo>
                  <a:lnTo>
                    <a:pt x="1580644" y="51681"/>
                  </a:lnTo>
                  <a:lnTo>
                    <a:pt x="1632711" y="64811"/>
                  </a:lnTo>
                  <a:lnTo>
                    <a:pt x="1683229" y="79276"/>
                  </a:lnTo>
                  <a:lnTo>
                    <a:pt x="1732115" y="95031"/>
                  </a:lnTo>
                  <a:lnTo>
                    <a:pt x="1779282" y="112032"/>
                  </a:lnTo>
                  <a:lnTo>
                    <a:pt x="1824645" y="130235"/>
                  </a:lnTo>
                  <a:lnTo>
                    <a:pt x="1868119" y="149595"/>
                  </a:lnTo>
                  <a:lnTo>
                    <a:pt x="1909619" y="170068"/>
                  </a:lnTo>
                  <a:lnTo>
                    <a:pt x="1949060" y="191611"/>
                  </a:lnTo>
                  <a:lnTo>
                    <a:pt x="1986355" y="214178"/>
                  </a:lnTo>
                  <a:lnTo>
                    <a:pt x="2021421" y="237725"/>
                  </a:lnTo>
                  <a:lnTo>
                    <a:pt x="2054171" y="262209"/>
                  </a:lnTo>
                  <a:lnTo>
                    <a:pt x="2084521" y="287584"/>
                  </a:lnTo>
                  <a:lnTo>
                    <a:pt x="2112385" y="313807"/>
                  </a:lnTo>
                  <a:lnTo>
                    <a:pt x="2160315" y="368618"/>
                  </a:lnTo>
                  <a:lnTo>
                    <a:pt x="2197278" y="426287"/>
                  </a:lnTo>
                  <a:lnTo>
                    <a:pt x="2222592" y="486461"/>
                  </a:lnTo>
                  <a:lnTo>
                    <a:pt x="2235577" y="548786"/>
                  </a:lnTo>
                  <a:lnTo>
                    <a:pt x="2237232" y="580644"/>
                  </a:lnTo>
                  <a:lnTo>
                    <a:pt x="2235577" y="612501"/>
                  </a:lnTo>
                  <a:lnTo>
                    <a:pt x="2222592" y="674826"/>
                  </a:lnTo>
                  <a:lnTo>
                    <a:pt x="2197278" y="735000"/>
                  </a:lnTo>
                  <a:lnTo>
                    <a:pt x="2160315" y="792669"/>
                  </a:lnTo>
                  <a:lnTo>
                    <a:pt x="2112385" y="847480"/>
                  </a:lnTo>
                  <a:lnTo>
                    <a:pt x="2084521" y="873703"/>
                  </a:lnTo>
                  <a:lnTo>
                    <a:pt x="2054171" y="899078"/>
                  </a:lnTo>
                  <a:lnTo>
                    <a:pt x="2021421" y="923562"/>
                  </a:lnTo>
                  <a:lnTo>
                    <a:pt x="1986355" y="947109"/>
                  </a:lnTo>
                  <a:lnTo>
                    <a:pt x="1949060" y="969676"/>
                  </a:lnTo>
                  <a:lnTo>
                    <a:pt x="1909619" y="991219"/>
                  </a:lnTo>
                  <a:lnTo>
                    <a:pt x="1868119" y="1011692"/>
                  </a:lnTo>
                  <a:lnTo>
                    <a:pt x="1824645" y="1031052"/>
                  </a:lnTo>
                  <a:lnTo>
                    <a:pt x="1779282" y="1049255"/>
                  </a:lnTo>
                  <a:lnTo>
                    <a:pt x="1732115" y="1066256"/>
                  </a:lnTo>
                  <a:lnTo>
                    <a:pt x="1683229" y="1082011"/>
                  </a:lnTo>
                  <a:lnTo>
                    <a:pt x="1632711" y="1096476"/>
                  </a:lnTo>
                  <a:lnTo>
                    <a:pt x="1580644" y="1109606"/>
                  </a:lnTo>
                  <a:lnTo>
                    <a:pt x="1527115" y="1121357"/>
                  </a:lnTo>
                  <a:lnTo>
                    <a:pt x="1472208" y="1131685"/>
                  </a:lnTo>
                  <a:lnTo>
                    <a:pt x="1416009" y="1140546"/>
                  </a:lnTo>
                  <a:lnTo>
                    <a:pt x="1358603" y="1147895"/>
                  </a:lnTo>
                  <a:lnTo>
                    <a:pt x="1300076" y="1153688"/>
                  </a:lnTo>
                  <a:lnTo>
                    <a:pt x="1240512" y="1157880"/>
                  </a:lnTo>
                  <a:lnTo>
                    <a:pt x="1179996" y="1160428"/>
                  </a:lnTo>
                  <a:lnTo>
                    <a:pt x="1118616" y="1161288"/>
                  </a:lnTo>
                  <a:lnTo>
                    <a:pt x="1057235" y="1160428"/>
                  </a:lnTo>
                  <a:lnTo>
                    <a:pt x="996719" y="1157880"/>
                  </a:lnTo>
                  <a:lnTo>
                    <a:pt x="937155" y="1153688"/>
                  </a:lnTo>
                  <a:lnTo>
                    <a:pt x="878628" y="1147895"/>
                  </a:lnTo>
                  <a:lnTo>
                    <a:pt x="821222" y="1140546"/>
                  </a:lnTo>
                  <a:lnTo>
                    <a:pt x="765023" y="1131685"/>
                  </a:lnTo>
                  <a:lnTo>
                    <a:pt x="710116" y="1121357"/>
                  </a:lnTo>
                  <a:lnTo>
                    <a:pt x="656587" y="1109606"/>
                  </a:lnTo>
                  <a:lnTo>
                    <a:pt x="604520" y="1096476"/>
                  </a:lnTo>
                  <a:lnTo>
                    <a:pt x="554002" y="1082011"/>
                  </a:lnTo>
                  <a:lnTo>
                    <a:pt x="505116" y="1066256"/>
                  </a:lnTo>
                  <a:lnTo>
                    <a:pt x="457949" y="1049255"/>
                  </a:lnTo>
                  <a:lnTo>
                    <a:pt x="412586" y="1031052"/>
                  </a:lnTo>
                  <a:lnTo>
                    <a:pt x="369112" y="1011692"/>
                  </a:lnTo>
                  <a:lnTo>
                    <a:pt x="327612" y="991219"/>
                  </a:lnTo>
                  <a:lnTo>
                    <a:pt x="288171" y="969676"/>
                  </a:lnTo>
                  <a:lnTo>
                    <a:pt x="250876" y="947109"/>
                  </a:lnTo>
                  <a:lnTo>
                    <a:pt x="215810" y="923562"/>
                  </a:lnTo>
                  <a:lnTo>
                    <a:pt x="183060" y="899078"/>
                  </a:lnTo>
                  <a:lnTo>
                    <a:pt x="152710" y="873703"/>
                  </a:lnTo>
                  <a:lnTo>
                    <a:pt x="124846" y="847480"/>
                  </a:lnTo>
                  <a:lnTo>
                    <a:pt x="76916" y="792669"/>
                  </a:lnTo>
                  <a:lnTo>
                    <a:pt x="39953" y="735000"/>
                  </a:lnTo>
                  <a:lnTo>
                    <a:pt x="14639" y="674826"/>
                  </a:lnTo>
                  <a:lnTo>
                    <a:pt x="1654" y="612501"/>
                  </a:lnTo>
                  <a:lnTo>
                    <a:pt x="0" y="580644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815078" y="1593291"/>
            <a:ext cx="10515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51209" y="640882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878787"/>
                </a:solidFill>
                <a:latin typeface="Carlito"/>
                <a:cs typeface="Carlito"/>
              </a:rPr>
              <a:t>5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78250">
              <a:lnSpc>
                <a:spcPct val="100000"/>
              </a:lnSpc>
              <a:spcBef>
                <a:spcPts val="100"/>
              </a:spcBef>
            </a:pPr>
            <a:r>
              <a:rPr dirty="0"/>
              <a:t>NRENs </a:t>
            </a:r>
            <a:r>
              <a:rPr dirty="0" spc="-5"/>
              <a:t>RRENs </a:t>
            </a:r>
            <a:r>
              <a:rPr dirty="0"/>
              <a:t>Around the</a:t>
            </a:r>
            <a:r>
              <a:rPr dirty="0" spc="-75"/>
              <a:t> </a:t>
            </a:r>
            <a:r>
              <a:rPr dirty="0"/>
              <a:t>World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01674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383" y="979932"/>
              <a:ext cx="12167615" cy="5114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292" y="5952742"/>
              <a:ext cx="12115800" cy="9052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82300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670033" y="6466103"/>
            <a:ext cx="9271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asre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o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rg.</a:t>
            </a:r>
            <a:r>
              <a:rPr dirty="0" sz="1400" spc="-1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1209" y="640882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1F5F"/>
                </a:solidFill>
                <a:latin typeface="Carlito"/>
                <a:cs typeface="Carlito"/>
              </a:rPr>
              <a:t>7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0907" y="199466"/>
            <a:ext cx="5875020" cy="130683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12700" marR="5080">
              <a:lnSpc>
                <a:spcPct val="80000"/>
              </a:lnSpc>
              <a:spcBef>
                <a:spcPts val="585"/>
              </a:spcBef>
            </a:pP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Arab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States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Research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and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Education Network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(ASREN), 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is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a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legal non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for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profit organization with Arab NRENs  as shareholders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for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promoting world-class Pan-Arab e-  Infrastructures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and E-services for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the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R&amp;E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communities  </a:t>
            </a:r>
            <a:r>
              <a:rPr dirty="0" sz="2000" b="1">
                <a:solidFill>
                  <a:srgbClr val="993366"/>
                </a:solidFill>
                <a:latin typeface="Carlito"/>
                <a:cs typeface="Carlito"/>
              </a:rPr>
              <a:t>to boost Scientific Research and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regional</a:t>
            </a:r>
            <a:r>
              <a:rPr dirty="0" sz="2000" spc="-80" b="1">
                <a:solidFill>
                  <a:srgbClr val="993366"/>
                </a:solidFill>
                <a:latin typeface="Carlito"/>
                <a:cs typeface="Carlito"/>
              </a:rPr>
              <a:t> </a:t>
            </a:r>
            <a:r>
              <a:rPr dirty="0" sz="2000" spc="-5" b="1">
                <a:solidFill>
                  <a:srgbClr val="993366"/>
                </a:solidFill>
                <a:latin typeface="Carlito"/>
                <a:cs typeface="Carlito"/>
              </a:rPr>
              <a:t>Cooperation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0907" y="1917954"/>
            <a:ext cx="5874385" cy="32670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241300" marR="5715" indent="-228600">
              <a:lnSpc>
                <a:spcPct val="80000"/>
              </a:lnSpc>
              <a:spcBef>
                <a:spcPts val="585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241300" algn="l"/>
              </a:tabLst>
            </a:pPr>
            <a:r>
              <a:rPr dirty="0" sz="2000" spc="-5" b="1">
                <a:solidFill>
                  <a:srgbClr val="006600"/>
                </a:solidFill>
                <a:latin typeface="Carlito"/>
                <a:cs typeface="Carlito"/>
              </a:rPr>
              <a:t>Vision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: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Pan-Arab collaborative research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and 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education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projects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and activities,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contribute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to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boost 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the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scientific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research, innovation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and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education  levels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in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the Arab countries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by uplifting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efficiency and 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productivity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of research and education</a:t>
            </a:r>
            <a:r>
              <a:rPr dirty="0" sz="2000" spc="-2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communities.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EC7C30"/>
              </a:buClr>
              <a:buFont typeface="Arial"/>
              <a:buChar char="•"/>
            </a:pPr>
            <a:endParaRPr sz="2000">
              <a:latin typeface="Carlito"/>
              <a:cs typeface="Carlito"/>
            </a:endParaRPr>
          </a:p>
          <a:p>
            <a:pPr algn="just" marL="241300" marR="5080" indent="-228600">
              <a:lnSpc>
                <a:spcPct val="80000"/>
              </a:lnSpc>
              <a:spcBef>
                <a:spcPts val="1470"/>
              </a:spcBef>
              <a:buClr>
                <a:srgbClr val="EC7C30"/>
              </a:buClr>
              <a:buSzPct val="120000"/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solidFill>
                  <a:srgbClr val="006600"/>
                </a:solidFill>
                <a:latin typeface="Carlito"/>
                <a:cs typeface="Carlito"/>
              </a:rPr>
              <a:t>Mission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: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To implement,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manage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and extend 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sustainable Pan-Arab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e-Infrastructures dedicated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for  the Research and Education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communities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and </a:t>
            </a:r>
            <a:r>
              <a:rPr dirty="0" sz="2000" spc="-15">
                <a:solidFill>
                  <a:srgbClr val="EC7C30"/>
                </a:solidFill>
                <a:latin typeface="Carlito"/>
                <a:cs typeface="Carlito"/>
              </a:rPr>
              <a:t>to 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boost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scientific research and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cooperation in member 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countries through the 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provision of world-class e-  </a:t>
            </a:r>
            <a:r>
              <a:rPr dirty="0" sz="2000">
                <a:solidFill>
                  <a:srgbClr val="EC7C30"/>
                </a:solidFill>
                <a:latin typeface="Carlito"/>
                <a:cs typeface="Carlito"/>
              </a:rPr>
              <a:t>Infrastructures and</a:t>
            </a:r>
            <a:r>
              <a:rPr dirty="0" sz="2000" spc="-5">
                <a:solidFill>
                  <a:srgbClr val="EC7C30"/>
                </a:solidFill>
                <a:latin typeface="Carlito"/>
                <a:cs typeface="Carlito"/>
              </a:rPr>
              <a:t> e-services.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5945" y="149097"/>
            <a:ext cx="15849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EC7C30"/>
                </a:solidFill>
              </a:rPr>
              <a:t>ASREN</a:t>
            </a:r>
            <a:endParaRPr sz="4400"/>
          </a:p>
        </p:txBody>
      </p:sp>
      <p:grpSp>
        <p:nvGrpSpPr>
          <p:cNvPr id="10" name="object 10"/>
          <p:cNvGrpSpPr/>
          <p:nvPr/>
        </p:nvGrpSpPr>
        <p:grpSpPr>
          <a:xfrm>
            <a:off x="0" y="998219"/>
            <a:ext cx="10779760" cy="5859780"/>
            <a:chOff x="0" y="998219"/>
            <a:chExt cx="10779760" cy="5859780"/>
          </a:xfrm>
        </p:grpSpPr>
        <p:sp>
          <p:nvSpPr>
            <p:cNvPr id="11" name="object 11"/>
            <p:cNvSpPr/>
            <p:nvPr/>
          </p:nvSpPr>
          <p:spPr>
            <a:xfrm>
              <a:off x="7620" y="998219"/>
              <a:ext cx="6063996" cy="4291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5411724"/>
              <a:ext cx="10779760" cy="1446530"/>
            </a:xfrm>
            <a:custGeom>
              <a:avLst/>
              <a:gdLst/>
              <a:ahLst/>
              <a:cxnLst/>
              <a:rect l="l" t="t" r="r" b="b"/>
              <a:pathLst>
                <a:path w="10779760" h="1446529">
                  <a:moveTo>
                    <a:pt x="10779252" y="1446272"/>
                  </a:moveTo>
                  <a:lnTo>
                    <a:pt x="10779252" y="0"/>
                  </a:lnTo>
                  <a:lnTo>
                    <a:pt x="0" y="0"/>
                  </a:lnTo>
                  <a:lnTo>
                    <a:pt x="0" y="1446272"/>
                  </a:lnTo>
                  <a:lnTo>
                    <a:pt x="10779252" y="1446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7896" y="5430723"/>
            <a:ext cx="73748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Launched </a:t>
            </a:r>
            <a:r>
              <a:rPr dirty="0" sz="1800">
                <a:latin typeface="Carlito"/>
                <a:cs typeface="Carlito"/>
              </a:rPr>
              <a:t>at </a:t>
            </a:r>
            <a:r>
              <a:rPr dirty="0" sz="1800" spc="-5">
                <a:latin typeface="Carlito"/>
                <a:cs typeface="Carlito"/>
              </a:rPr>
              <a:t>LAS </a:t>
            </a:r>
            <a:r>
              <a:rPr dirty="0" sz="1800">
                <a:latin typeface="Carlito"/>
                <a:cs typeface="Carlito"/>
              </a:rPr>
              <a:t>in </a:t>
            </a:r>
            <a:r>
              <a:rPr dirty="0" sz="1800" spc="-5">
                <a:latin typeface="Carlito"/>
                <a:cs typeface="Carlito"/>
              </a:rPr>
              <a:t>Cairo December </a:t>
            </a:r>
            <a:r>
              <a:rPr dirty="0" sz="1800">
                <a:latin typeface="Carlito"/>
                <a:cs typeface="Carlito"/>
              </a:rPr>
              <a:t>2010, Under the </a:t>
            </a:r>
            <a:r>
              <a:rPr dirty="0" sz="1800" spc="-5">
                <a:latin typeface="Carlito"/>
                <a:cs typeface="Carlito"/>
              </a:rPr>
              <a:t>Patronage of LAS</a:t>
            </a:r>
            <a:r>
              <a:rPr dirty="0" sz="1800" spc="11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S.G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Endorsed by LAS, European Commission, AArU, FASRC </a:t>
            </a:r>
            <a:r>
              <a:rPr dirty="0" sz="1800">
                <a:latin typeface="Carlito"/>
                <a:cs typeface="Carlito"/>
              </a:rPr>
              <a:t>and AICTO and</a:t>
            </a:r>
            <a:r>
              <a:rPr dirty="0" sz="1800" spc="6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more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2150"/>
              </a:lnSpc>
              <a:spcBef>
                <a:spcPts val="2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Honorary Chaired by HE Secretary </a:t>
            </a:r>
            <a:r>
              <a:rPr dirty="0" sz="1800">
                <a:latin typeface="Carlito"/>
                <a:cs typeface="Carlito"/>
              </a:rPr>
              <a:t>general </a:t>
            </a:r>
            <a:r>
              <a:rPr dirty="0" sz="1800" spc="-5">
                <a:latin typeface="Carlito"/>
                <a:cs typeface="Carlito"/>
              </a:rPr>
              <a:t>of League of </a:t>
            </a:r>
            <a:r>
              <a:rPr dirty="0" sz="1800">
                <a:latin typeface="Carlito"/>
                <a:cs typeface="Carlito"/>
              </a:rPr>
              <a:t>Arab</a:t>
            </a:r>
            <a:r>
              <a:rPr dirty="0" sz="1800" spc="8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States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215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800" spc="-5">
                <a:latin typeface="Carlito"/>
                <a:cs typeface="Carlito"/>
              </a:rPr>
              <a:t>Officially </a:t>
            </a:r>
            <a:r>
              <a:rPr dirty="0" sz="1800">
                <a:latin typeface="Carlito"/>
                <a:cs typeface="Carlito"/>
              </a:rPr>
              <a:t>Registered in Germany as </a:t>
            </a:r>
            <a:r>
              <a:rPr dirty="0" sz="1800" spc="-5">
                <a:latin typeface="Carlito"/>
                <a:cs typeface="Carlito"/>
              </a:rPr>
              <a:t>non for profit company</a:t>
            </a:r>
            <a:r>
              <a:rPr dirty="0" sz="1800" spc="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GmbH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21004" y="1060449"/>
            <a:ext cx="11249025" cy="476186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69900" marR="892810" indent="-457200">
              <a:lnSpc>
                <a:spcPct val="69700"/>
              </a:lnSpc>
              <a:spcBef>
                <a:spcPts val="865"/>
              </a:spcBef>
              <a:buSzPct val="102272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Build,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maintain and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consolidate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regional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e-Infrastructures dedicated to e-Science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and  education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across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Arab</a:t>
            </a:r>
            <a:r>
              <a:rPr dirty="0" sz="2200" spc="90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countries:</a:t>
            </a:r>
            <a:endParaRPr sz="2200">
              <a:latin typeface="Carlito"/>
              <a:cs typeface="Carlito"/>
            </a:endParaRPr>
          </a:p>
          <a:p>
            <a:pPr lvl="1" marL="698500" marR="5080" indent="-228600">
              <a:lnSpc>
                <a:spcPct val="70000"/>
              </a:lnSpc>
              <a:spcBef>
                <a:spcPts val="490"/>
              </a:spcBef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Developing, managing and operating a regional network that interconnects the NRENs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of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the  Arab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countries.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21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Promoting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harmonization of policies and standards in relevant areas at a regional</a:t>
            </a:r>
            <a:r>
              <a:rPr dirty="0" sz="2200" spc="12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level.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075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Advocating/lobbying at the regional level amongst decision makers and</a:t>
            </a:r>
            <a:r>
              <a:rPr dirty="0" sz="2200" spc="95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stakeholders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ts val="2125"/>
              </a:lnSpc>
              <a:buSzPct val="102272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Contribute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creating and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sustaining</a:t>
            </a:r>
            <a:r>
              <a:rPr dirty="0" sz="2200" spc="90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NRENS:</a:t>
            </a:r>
            <a:endParaRPr sz="2200">
              <a:latin typeface="Carlito"/>
              <a:cs typeface="Carlito"/>
            </a:endParaRPr>
          </a:p>
          <a:p>
            <a:pPr lvl="1" marL="698500" marR="323850" indent="-228600">
              <a:lnSpc>
                <a:spcPct val="70000"/>
              </a:lnSpc>
              <a:spcBef>
                <a:spcPts val="635"/>
              </a:spcBef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Supporting NRENs to implement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leading-edge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technological solutions while pursuing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cost- 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effectiveness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193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Favoring exchange of expertise and best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practices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amongst NRENs’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personnel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in the</a:t>
            </a:r>
            <a:r>
              <a:rPr dirty="0" sz="2200" spc="175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region</a:t>
            </a:r>
            <a:endParaRPr sz="2200">
              <a:latin typeface="Carlito"/>
              <a:cs typeface="Carlito"/>
            </a:endParaRPr>
          </a:p>
          <a:p>
            <a:pPr marL="469900" indent="-457200">
              <a:lnSpc>
                <a:spcPts val="2130"/>
              </a:lnSpc>
              <a:buSzPct val="102272"/>
              <a:buAutoNum type="arabicPeriod"/>
              <a:tabLst>
                <a:tab pos="469265" algn="l"/>
                <a:tab pos="469900" algn="l"/>
              </a:tabLst>
            </a:pP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Facilitate collaboration and cooperation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among </a:t>
            </a:r>
            <a:r>
              <a:rPr dirty="0" sz="2200" spc="-10" b="1">
                <a:solidFill>
                  <a:srgbClr val="006FC0"/>
                </a:solidFill>
                <a:latin typeface="Carlito"/>
                <a:cs typeface="Carlito"/>
              </a:rPr>
              <a:t>researchers and</a:t>
            </a:r>
            <a:r>
              <a:rPr dirty="0" sz="2200" spc="270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200" spc="-5" b="1">
                <a:solidFill>
                  <a:srgbClr val="006FC0"/>
                </a:solidFill>
                <a:latin typeface="Carlito"/>
                <a:cs typeface="Carlito"/>
              </a:rPr>
              <a:t>academics: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34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Increasing availability and accessibility to knowledge</a:t>
            </a:r>
            <a:r>
              <a:rPr dirty="0" sz="2200" spc="3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resources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345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Promoting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development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of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scientific and cultural content in</a:t>
            </a:r>
            <a:r>
              <a:rPr dirty="0" sz="2200" spc="3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Arabic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35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Facilitating knowledge exchange and transfer processes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across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the region and</a:t>
            </a:r>
            <a:r>
              <a:rPr dirty="0" sz="2200" spc="165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worldwide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10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Promoting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the adoption and usage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of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e-Infrastructures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and services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among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the</a:t>
            </a:r>
            <a:r>
              <a:rPr dirty="0" sz="2200" spc="8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scientific</a:t>
            </a:r>
            <a:endParaRPr sz="2200">
              <a:latin typeface="Carlito"/>
              <a:cs typeface="Carlito"/>
            </a:endParaRPr>
          </a:p>
          <a:p>
            <a:pPr marL="698500">
              <a:lnSpc>
                <a:spcPts val="2095"/>
              </a:lnSpc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community</a:t>
            </a:r>
            <a:endParaRPr sz="2200">
              <a:latin typeface="Carlito"/>
              <a:cs typeface="Carlito"/>
            </a:endParaRPr>
          </a:p>
          <a:p>
            <a:pPr lvl="1" marL="698500" indent="-228600">
              <a:lnSpc>
                <a:spcPts val="2490"/>
              </a:lnSpc>
              <a:buClr>
                <a:srgbClr val="006FC0"/>
              </a:buClr>
              <a:buSzPct val="120454"/>
              <a:buFont typeface="Arial"/>
              <a:buChar char="•"/>
              <a:tabLst>
                <a:tab pos="698500" algn="l"/>
              </a:tabLst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Strengthening regional partnerships and encouraging joint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scientific</a:t>
            </a:r>
            <a:r>
              <a:rPr dirty="0" sz="2200" spc="6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research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7333" y="6453403"/>
            <a:ext cx="952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875" y="254634"/>
            <a:ext cx="33953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EC7C30"/>
                </a:solidFill>
              </a:rPr>
              <a:t>ASREN</a:t>
            </a:r>
            <a:r>
              <a:rPr dirty="0" sz="3600" spc="-80">
                <a:solidFill>
                  <a:srgbClr val="EC7C30"/>
                </a:solidFill>
              </a:rPr>
              <a:t> </a:t>
            </a:r>
            <a:r>
              <a:rPr dirty="0" sz="3600" spc="-5">
                <a:solidFill>
                  <a:srgbClr val="EC7C30"/>
                </a:solidFill>
              </a:rPr>
              <a:t>Objectives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79252" y="6393179"/>
              <a:ext cx="0" cy="292100"/>
            </a:xfrm>
            <a:custGeom>
              <a:avLst/>
              <a:gdLst/>
              <a:ahLst/>
              <a:cxnLst/>
              <a:rect l="l" t="t" r="r" b="b"/>
              <a:pathLst>
                <a:path w="0" h="292100">
                  <a:moveTo>
                    <a:pt x="0" y="0"/>
                  </a:moveTo>
                  <a:lnTo>
                    <a:pt x="0" y="291782"/>
                  </a:lnTo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16939" y="1325321"/>
            <a:ext cx="10499725" cy="466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Dedicated Research and Education Networks at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national,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regional and global</a:t>
            </a:r>
            <a:r>
              <a:rPr dirty="0" sz="2400" spc="-11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levels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2495"/>
              </a:lnSpc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→Network Management and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Monitoring,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Network Security, PerfSonar, MANRS.</a:t>
            </a:r>
            <a:r>
              <a:rPr dirty="0" sz="2200" spc="16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…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ts val="2735"/>
              </a:lnSpc>
              <a:spcBef>
                <a:spcPts val="135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Research and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Education</a:t>
            </a:r>
            <a:r>
              <a:rPr dirty="0" sz="2400" spc="-3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Services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2495"/>
              </a:lnSpc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→Educational roaming </a:t>
            </a:r>
            <a:r>
              <a:rPr dirty="0" sz="2200" spc="-5">
                <a:solidFill>
                  <a:srgbClr val="EC7C30"/>
                </a:solidFill>
                <a:latin typeface="Wingdings"/>
                <a:cs typeface="Wingdings"/>
              </a:rPr>
              <a:t></a:t>
            </a:r>
            <a:r>
              <a:rPr dirty="0" sz="2200" spc="-5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eduroam,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Federated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Access through</a:t>
            </a:r>
            <a:r>
              <a:rPr dirty="0" sz="2200" spc="35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eduGAIN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ts val="2735"/>
              </a:lnSpc>
              <a:spcBef>
                <a:spcPts val="140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Science</a:t>
            </a:r>
            <a:r>
              <a:rPr dirty="0" sz="2400" spc="-2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Cooperation</a:t>
            </a:r>
            <a:endParaRPr sz="2400">
              <a:latin typeface="Carlito"/>
              <a:cs typeface="Carlito"/>
            </a:endParaRPr>
          </a:p>
          <a:p>
            <a:pPr marL="698500" marR="130175" indent="-228600">
              <a:lnSpc>
                <a:spcPct val="70000"/>
              </a:lnSpc>
              <a:spcBef>
                <a:spcPts val="645"/>
              </a:spcBef>
            </a:pP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→UN-SDGs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through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science, Open Science, Open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Access,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OER, Open Science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Platforms, 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Science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Diplomacy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ts val="2735"/>
              </a:lnSpc>
              <a:spcBef>
                <a:spcPts val="135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Community</a:t>
            </a:r>
            <a:r>
              <a:rPr dirty="0" sz="2400" spc="-25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Engagement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2100"/>
              </a:lnSpc>
            </a:pP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→Science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Communities and Communities of Practice, R&amp;E Communities,</a:t>
            </a:r>
            <a:r>
              <a:rPr dirty="0" sz="2200" spc="145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10">
                <a:solidFill>
                  <a:srgbClr val="EC7C30"/>
                </a:solidFill>
                <a:latin typeface="Carlito"/>
                <a:cs typeface="Carlito"/>
              </a:rPr>
              <a:t>Technical</a:t>
            </a:r>
            <a:endParaRPr sz="2200">
              <a:latin typeface="Carlito"/>
              <a:cs typeface="Carlito"/>
            </a:endParaRPr>
          </a:p>
          <a:p>
            <a:pPr marL="698500">
              <a:lnSpc>
                <a:spcPts val="2245"/>
              </a:lnSpc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Communities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ts val="2735"/>
              </a:lnSpc>
              <a:spcBef>
                <a:spcPts val="140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Scientific</a:t>
            </a:r>
            <a:r>
              <a:rPr dirty="0" sz="2400" spc="-3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 spc="-5">
                <a:solidFill>
                  <a:srgbClr val="343062"/>
                </a:solidFill>
                <a:latin typeface="Carlito"/>
                <a:cs typeface="Carlito"/>
              </a:rPr>
              <a:t>Computing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2495"/>
              </a:lnSpc>
            </a:pP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→HPC, Clouds,</a:t>
            </a:r>
            <a:r>
              <a:rPr dirty="0" sz="2200">
                <a:solidFill>
                  <a:srgbClr val="EC7C30"/>
                </a:solidFill>
                <a:latin typeface="Carlito"/>
                <a:cs typeface="Carlito"/>
              </a:rPr>
              <a:t> </a:t>
            </a:r>
            <a:r>
              <a:rPr dirty="0" sz="2200" spc="-5">
                <a:solidFill>
                  <a:srgbClr val="EC7C30"/>
                </a:solidFill>
                <a:latin typeface="Carlito"/>
                <a:cs typeface="Carlito"/>
              </a:rPr>
              <a:t>Grids</a:t>
            </a:r>
            <a:endParaRPr sz="2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Internet Access, Security and</a:t>
            </a:r>
            <a:r>
              <a:rPr dirty="0" sz="2400" spc="-60">
                <a:solidFill>
                  <a:srgbClr val="343062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343062"/>
                </a:solidFill>
                <a:latin typeface="Carlito"/>
                <a:cs typeface="Carlito"/>
              </a:rPr>
              <a:t>Governance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lr>
                <a:srgbClr val="EC7C30"/>
              </a:buClr>
              <a:buSzPct val="118750"/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solidFill>
                  <a:srgbClr val="343062"/>
                </a:solidFill>
                <a:latin typeface="Carlito"/>
                <a:cs typeface="Carlito"/>
              </a:rPr>
              <a:t>....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7333" y="6453403"/>
            <a:ext cx="9525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5">
                <a:solidFill>
                  <a:srgbClr val="001F5F"/>
                </a:solidFill>
                <a:latin typeface="Carlito"/>
                <a:cs typeface="Carlito"/>
              </a:rPr>
              <a:t>asrenorg.net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785" y="439623"/>
            <a:ext cx="36271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EC7C30"/>
                </a:solidFill>
              </a:rPr>
              <a:t>Areas of</a:t>
            </a:r>
            <a:r>
              <a:rPr dirty="0" spc="-40">
                <a:solidFill>
                  <a:srgbClr val="EC7C30"/>
                </a:solidFill>
              </a:rPr>
              <a:t> </a:t>
            </a:r>
            <a:r>
              <a:rPr dirty="0" spc="-5">
                <a:solidFill>
                  <a:srgbClr val="EC7C30"/>
                </a:solidFill>
              </a:rPr>
              <a:t>Intervention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Paul Hasleham</dc:creator>
  <dc:title>PowerPoint Presentation</dc:title>
  <dcterms:created xsi:type="dcterms:W3CDTF">2022-11-01T14:46:06Z</dcterms:created>
  <dcterms:modified xsi:type="dcterms:W3CDTF">2022-11-01T14:46:06Z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2022-11-01T00:00:00Z</vt:filetime>
  </property>
</Properties>
</file>